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4" r:id="rId1"/>
  </p:sldMasterIdLst>
  <p:notesMasterIdLst>
    <p:notesMasterId r:id="rId12"/>
  </p:notesMasterIdLst>
  <p:sldIdLst>
    <p:sldId id="259" r:id="rId2"/>
    <p:sldId id="262" r:id="rId3"/>
    <p:sldId id="263" r:id="rId4"/>
    <p:sldId id="285" r:id="rId5"/>
    <p:sldId id="280" r:id="rId6"/>
    <p:sldId id="282" r:id="rId7"/>
    <p:sldId id="281" r:id="rId8"/>
    <p:sldId id="283" r:id="rId9"/>
    <p:sldId id="286" r:id="rId10"/>
    <p:sldId id="284" r:id="rId11"/>
  </p:sldIdLst>
  <p:sldSz cx="9144000" cy="5143500" type="screen16x9"/>
  <p:notesSz cx="6858000" cy="9144000"/>
  <p:embeddedFontLst>
    <p:embeddedFont>
      <p:font typeface="Roboto" panose="02000000000000000000" pitchFamily="2" charset="0"/>
      <p:regular r:id="rId13"/>
      <p:bold r:id="rId14"/>
      <p:italic r:id="rId15"/>
      <p:boldItalic r:id="rId16"/>
    </p:embeddedFont>
    <p:embeddedFont>
      <p:font typeface="Roboto Light" panose="02000000000000000000" pitchFamily="2" charset="0"/>
      <p:regular r:id="rId17"/>
      <p:bold r:id="rId18"/>
      <p:italic r:id="rId19"/>
      <p:boldItalic r:id="rId20"/>
    </p:embeddedFont>
    <p:embeddedFont>
      <p:font typeface="Roboto Medium" panose="02000000000000000000" pitchFamily="2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97247B5-FC41-40CD-91A7-CE813EB82809}">
  <a:tblStyle styleId="{897247B5-FC41-40CD-91A7-CE813EB8280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32" d="100"/>
          <a:sy n="132" d="100"/>
        </p:scale>
        <p:origin x="176" y="6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be33f4e88f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3be33f4e8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ont Page">
  <p:cSld name="Title Only">
    <p:bg>
      <p:bgPr>
        <a:solidFill>
          <a:schemeClr val="dk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2" title="MX8_LABS_LOGO_OFFWHITE.png"/>
          <p:cNvPicPr preferRelativeResize="0"/>
          <p:nvPr/>
        </p:nvPicPr>
        <p:blipFill rotWithShape="1">
          <a:blip r:embed="rId2">
            <a:alphaModFix/>
          </a:blip>
          <a:srcRect l="10" r="20"/>
          <a:stretch/>
        </p:blipFill>
        <p:spPr>
          <a:xfrm>
            <a:off x="480450" y="517075"/>
            <a:ext cx="1935959" cy="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>
            <a:spLocks noGrp="1"/>
          </p:cNvSpPr>
          <p:nvPr>
            <p:ph type="title"/>
          </p:nvPr>
        </p:nvSpPr>
        <p:spPr>
          <a:xfrm>
            <a:off x="480450" y="1438600"/>
            <a:ext cx="4085100" cy="12876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480450" y="3153100"/>
            <a:ext cx="3657900" cy="762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lvl="0">
              <a:spcBef>
                <a:spcPts val="800"/>
              </a:spcBef>
              <a:spcAft>
                <a:spcPts val="0"/>
              </a:spcAft>
              <a:buSzPts val="2100"/>
              <a:buNone/>
              <a:defRPr/>
            </a:lvl1pPr>
            <a:lvl2pPr lvl="1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>
                <a:solidFill>
                  <a:schemeClr val="accent5"/>
                </a:solidFill>
              </a:defRPr>
            </a:lvl2pPr>
            <a:lvl3pPr lvl="2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>
                <a:solidFill>
                  <a:schemeClr val="accent5"/>
                </a:solidFill>
              </a:defRPr>
            </a:lvl3pPr>
            <a:lvl4pPr lvl="3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2"/>
          </p:nvPr>
        </p:nvSpPr>
        <p:spPr>
          <a:xfrm>
            <a:off x="480450" y="4439900"/>
            <a:ext cx="3573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 b="1">
                <a:solidFill>
                  <a:schemeClr val="accent2"/>
                </a:solidFill>
              </a:defRPr>
            </a:lvl1pPr>
            <a:lvl2pPr lvl="1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 b="1">
                <a:solidFill>
                  <a:schemeClr val="accent2"/>
                </a:solidFill>
              </a:defRPr>
            </a:lvl2pPr>
            <a:lvl3pPr lvl="2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 b="1">
                <a:solidFill>
                  <a:schemeClr val="accent2"/>
                </a:solidFill>
              </a:defRPr>
            </a:lvl3pPr>
            <a:lvl4pPr lvl="3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</a:defRPr>
            </a:lvl4pPr>
            <a:lvl5pPr lvl="4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</a:defRPr>
            </a:lvl5pPr>
            <a:lvl6pPr lvl="5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</a:defRPr>
            </a:lvl6pPr>
            <a:lvl7pPr lvl="6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</a:defRPr>
            </a:lvl8pPr>
            <a:lvl9pPr lvl="8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"/>
          <p:cNvSpPr/>
          <p:nvPr/>
        </p:nvSpPr>
        <p:spPr>
          <a:xfrm rot="2701320">
            <a:off x="8316645" y="221016"/>
            <a:ext cx="552604" cy="55324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6878688" y="4925262"/>
            <a:ext cx="2316000" cy="2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chemeClr val="lt2"/>
                </a:solidFill>
                <a:latin typeface="Roboto Light"/>
                <a:ea typeface="Roboto Light"/>
                <a:cs typeface="Roboto Light"/>
                <a:sym typeface="Roboto Light"/>
              </a:rPr>
              <a:t>© MX8 Labs 2026 | </a:t>
            </a:r>
            <a:r>
              <a:rPr lang="en" sz="800" i="0" u="none" strike="noStrike" cap="none">
                <a:solidFill>
                  <a:schemeClr val="lt2"/>
                </a:solidFill>
                <a:latin typeface="Roboto Light"/>
                <a:ea typeface="Roboto Light"/>
                <a:cs typeface="Roboto Light"/>
                <a:sym typeface="Roboto Light"/>
              </a:rPr>
              <a:t>Private and Confidential</a:t>
            </a:r>
            <a:endParaRPr sz="800" i="0" u="none" strike="noStrike" cap="none">
              <a:solidFill>
                <a:schemeClr val="lt2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">
  <p:cSld name="Comparison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348000" y="912500"/>
            <a:ext cx="8431800" cy="38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91425" bIns="91425" anchor="ctr" anchorCtr="0">
            <a:noAutofit/>
          </a:bodyPr>
          <a:lstStyle/>
          <a:p>
            <a:pPr marL="0" marR="4505325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628650" y="1369225"/>
            <a:ext cx="36741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"/>
              <a:buChar char="•"/>
              <a:defRPr sz="21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429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2385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•"/>
              <a:defRPr sz="15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•"/>
              <a:defRPr sz="14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•"/>
              <a:defRPr sz="14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•"/>
              <a:defRPr sz="14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•"/>
              <a:defRPr sz="14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•"/>
              <a:defRPr sz="14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•"/>
              <a:defRPr sz="14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body" idx="2"/>
          </p:nvPr>
        </p:nvSpPr>
        <p:spPr>
          <a:xfrm>
            <a:off x="4841250" y="1369225"/>
            <a:ext cx="36741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"/>
              <a:buChar char="•"/>
              <a:defRPr sz="21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429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2385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•"/>
              <a:defRPr sz="15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•"/>
              <a:defRPr sz="14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•"/>
              <a:defRPr sz="14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•"/>
              <a:defRPr sz="14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•"/>
              <a:defRPr sz="14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•"/>
              <a:defRPr sz="14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•"/>
              <a:defRPr sz="14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ldNum" idx="12"/>
          </p:nvPr>
        </p:nvSpPr>
        <p:spPr>
          <a:xfrm>
            <a:off x="3" y="4755950"/>
            <a:ext cx="348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buNone/>
              <a:defRPr sz="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buNone/>
              <a:defRPr sz="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buNone/>
              <a:defRPr sz="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buNone/>
              <a:defRPr sz="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buNone/>
              <a:defRPr sz="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buNone/>
              <a:defRPr sz="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buNone/>
              <a:defRPr sz="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buNone/>
              <a:defRPr sz="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" name="Google Shape;24;p3"/>
          <p:cNvSpPr txBox="1"/>
          <p:nvPr/>
        </p:nvSpPr>
        <p:spPr>
          <a:xfrm>
            <a:off x="0" y="4810850"/>
            <a:ext cx="348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 sz="800" b="0" i="0" u="none" strike="noStrike" cap="none">
                <a:solidFill>
                  <a:schemeClr val="accent1"/>
                </a:solidFill>
                <a:latin typeface="Roboto Medium"/>
                <a:ea typeface="Roboto Medium"/>
                <a:cs typeface="Roboto Medium"/>
                <a:sym typeface="Roboto Medium"/>
              </a:rPr>
              <a:t>‹#›</a:t>
            </a:fld>
            <a:endParaRPr sz="800" b="0" i="0" u="none" strike="noStrike" cap="none">
              <a:solidFill>
                <a:schemeClr val="accen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348150" y="221875"/>
            <a:ext cx="8167200" cy="632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CUSTOM_4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>
            <a:off x="348000" y="273850"/>
            <a:ext cx="8167200" cy="632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3" y="4755950"/>
            <a:ext cx="348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buNone/>
              <a:defRPr sz="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buNone/>
              <a:defRPr sz="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buNone/>
              <a:defRPr sz="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buNone/>
              <a:defRPr sz="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buNone/>
              <a:defRPr sz="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buNone/>
              <a:defRPr sz="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buNone/>
              <a:defRPr sz="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buNone/>
              <a:defRPr sz="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5">
            <a:alphaModFix amt="2000"/>
          </a:blip>
          <a:srcRect l="-12347" t="-1891" b="9204"/>
          <a:stretch/>
        </p:blipFill>
        <p:spPr>
          <a:xfrm>
            <a:off x="2138950" y="1418875"/>
            <a:ext cx="7005051" cy="373067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348000" y="191024"/>
            <a:ext cx="8167200" cy="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Roboto"/>
              <a:buNone/>
              <a:defRPr sz="33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None/>
              <a:defRPr sz="14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None/>
              <a:defRPr sz="14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None/>
              <a:defRPr sz="14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None/>
              <a:defRPr sz="14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None/>
              <a:defRPr sz="14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None/>
              <a:defRPr sz="14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None/>
              <a:defRPr sz="14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None/>
              <a:defRPr sz="14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348150" y="1369225"/>
            <a:ext cx="8167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Roboto"/>
              <a:buChar char="•"/>
              <a:defRPr sz="210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429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•"/>
              <a:defRPr sz="180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2385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Roboto"/>
              <a:buChar char="•"/>
              <a:defRPr sz="150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•"/>
              <a:defRPr sz="140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•"/>
              <a:defRPr sz="140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•"/>
              <a:defRPr sz="140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•"/>
              <a:defRPr sz="140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•"/>
              <a:defRPr sz="140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•"/>
              <a:defRPr sz="140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6878688" y="4925262"/>
            <a:ext cx="2316000" cy="2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rPr>
              <a:t>© MX8 Labs 2026 | </a:t>
            </a:r>
            <a:r>
              <a:rPr lang="en" sz="80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rPr>
              <a:t>Private and Confidential</a:t>
            </a:r>
            <a:endParaRPr sz="800" i="0" u="none" strike="noStrike" cap="none">
              <a:solidFill>
                <a:srgbClr val="888888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0" name="Google Shape;10;p1" title="MX8_LABS_LOGO_CHARCOAL.png"/>
          <p:cNvPicPr preferRelativeResize="0"/>
          <p:nvPr/>
        </p:nvPicPr>
        <p:blipFill rotWithShape="1">
          <a:blip r:embed="rId6">
            <a:alphaModFix/>
          </a:blip>
          <a:srcRect r="78954"/>
          <a:stretch/>
        </p:blipFill>
        <p:spPr>
          <a:xfrm>
            <a:off x="8387029" y="313000"/>
            <a:ext cx="408203" cy="37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sldNum" idx="12"/>
          </p:nvPr>
        </p:nvSpPr>
        <p:spPr>
          <a:xfrm>
            <a:off x="3" y="4755950"/>
            <a:ext cx="3480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buNone/>
              <a:defRPr sz="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buNone/>
              <a:defRPr sz="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buNone/>
              <a:defRPr sz="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buNone/>
              <a:defRPr sz="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buNone/>
              <a:defRPr sz="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buNone/>
              <a:defRPr sz="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buNone/>
              <a:defRPr sz="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buNone/>
              <a:defRPr sz="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3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/>
          <p:nvPr/>
        </p:nvSpPr>
        <p:spPr>
          <a:xfrm rot="-86848">
            <a:off x="1727285" y="92634"/>
            <a:ext cx="7399233" cy="5083472"/>
          </a:xfrm>
          <a:custGeom>
            <a:avLst/>
            <a:gdLst/>
            <a:ahLst/>
            <a:cxnLst/>
            <a:rect l="l" t="t" r="r" b="b"/>
            <a:pathLst>
              <a:path w="1869077" h="1284106" extrusionOk="0">
                <a:moveTo>
                  <a:pt x="0" y="0"/>
                </a:moveTo>
                <a:lnTo>
                  <a:pt x="1869077" y="0"/>
                </a:lnTo>
                <a:lnTo>
                  <a:pt x="1869077" y="1284106"/>
                </a:lnTo>
                <a:lnTo>
                  <a:pt x="0" y="1284106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190" r="-9501" b="-8560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480450" y="1438600"/>
            <a:ext cx="4085100" cy="12876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Challenger Brands.</a:t>
            </a:r>
            <a:endParaRPr>
              <a:solidFill>
                <a:schemeClr val="l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Consumer Insights.</a:t>
            </a:r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ubTitle" idx="1"/>
          </p:nvPr>
        </p:nvSpPr>
        <p:spPr>
          <a:xfrm>
            <a:off x="480450" y="3153100"/>
            <a:ext cx="3657900" cy="762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 fontScale="40000" lnSpcReduction="20000"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How U.S. Consumers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Discover and Choose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Smaller Brands.</a:t>
            </a:r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ubTitle" idx="2"/>
          </p:nvPr>
        </p:nvSpPr>
        <p:spPr>
          <a:xfrm>
            <a:off x="480450" y="4439900"/>
            <a:ext cx="3573600" cy="371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SzPts val="605"/>
              <a:buNone/>
            </a:pPr>
            <a:r>
              <a:rPr lang="en"/>
              <a:t>n = 405 | U.S. General Population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03042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C428D2A-724B-3F40-B476-D8C3AE32227E}"/>
              </a:ext>
            </a:extLst>
          </p:cNvPr>
          <p:cNvSpPr txBox="1"/>
          <p:nvPr/>
        </p:nvSpPr>
        <p:spPr>
          <a:xfrm>
            <a:off x="368300" y="254000"/>
            <a:ext cx="4445000" cy="707886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4000" b="1">
                <a:solidFill>
                  <a:srgbClr val="317CFE"/>
                </a:solidFill>
                <a:latin typeface="Roboto"/>
                <a:ea typeface="Roboto"/>
              </a:rPr>
              <a:t>Study Overview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A84906-7A7D-0444-900B-8A5F1AB8A350}"/>
              </a:ext>
            </a:extLst>
          </p:cNvPr>
          <p:cNvSpPr txBox="1"/>
          <p:nvPr/>
        </p:nvSpPr>
        <p:spPr>
          <a:xfrm>
            <a:off x="368300" y="914400"/>
            <a:ext cx="5080000" cy="338554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1600">
                <a:solidFill>
                  <a:srgbClr val="555555"/>
                </a:solidFill>
                <a:latin typeface="Roboto"/>
                <a:ea typeface="Roboto"/>
              </a:rPr>
              <a:t>Challenger Brands Consumer Survey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EF98EC7-481B-CB48-8DC9-4BEE1716C031}"/>
              </a:ext>
            </a:extLst>
          </p:cNvPr>
          <p:cNvSpPr/>
          <p:nvPr/>
        </p:nvSpPr>
        <p:spPr>
          <a:xfrm>
            <a:off x="508000" y="1587500"/>
            <a:ext cx="736600" cy="736600"/>
          </a:xfrm>
          <a:prstGeom prst="ellipse">
            <a:avLst/>
          </a:prstGeom>
          <a:solidFill>
            <a:srgbClr val="1A5BC4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800" b="1">
                <a:solidFill>
                  <a:srgbClr val="FFFFFF"/>
                </a:solidFill>
                <a:latin typeface="Roboto"/>
                <a:ea typeface="Roboto"/>
              </a:rPr>
              <a:t>405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5C6AFB-429D-7442-9303-97257AECC7E4}"/>
              </a:ext>
            </a:extLst>
          </p:cNvPr>
          <p:cNvSpPr txBox="1"/>
          <p:nvPr/>
        </p:nvSpPr>
        <p:spPr>
          <a:xfrm>
            <a:off x="1371600" y="1651000"/>
            <a:ext cx="1651000" cy="635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1600">
                <a:solidFill>
                  <a:srgbClr val="333333"/>
                </a:solidFill>
                <a:latin typeface="Roboto"/>
                <a:ea typeface="Roboto"/>
              </a:rPr>
              <a:t>Total
Responses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5348992-996F-3249-986C-71DB2345DDE9}"/>
              </a:ext>
            </a:extLst>
          </p:cNvPr>
          <p:cNvSpPr/>
          <p:nvPr/>
        </p:nvSpPr>
        <p:spPr>
          <a:xfrm>
            <a:off x="508000" y="2603500"/>
            <a:ext cx="736600" cy="736600"/>
          </a:xfrm>
          <a:prstGeom prst="ellipse">
            <a:avLst/>
          </a:prstGeom>
          <a:solidFill>
            <a:srgbClr val="1A5BC4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800" b="1">
                <a:solidFill>
                  <a:srgbClr val="FFFFFF"/>
                </a:solidFill>
                <a:latin typeface="Roboto"/>
                <a:ea typeface="Roboto"/>
              </a:rPr>
              <a:t>US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0C324A-7262-1F42-9559-BF4BFAF5FBB1}"/>
              </a:ext>
            </a:extLst>
          </p:cNvPr>
          <p:cNvSpPr txBox="1"/>
          <p:nvPr/>
        </p:nvSpPr>
        <p:spPr>
          <a:xfrm>
            <a:off x="1371600" y="2667000"/>
            <a:ext cx="1651000" cy="635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1600">
                <a:solidFill>
                  <a:srgbClr val="333333"/>
                </a:solidFill>
                <a:latin typeface="Roboto"/>
                <a:ea typeface="Roboto"/>
              </a:rPr>
              <a:t>General
Population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30C57A7-91A6-8147-9D0A-BB8C3CAD551C}"/>
              </a:ext>
            </a:extLst>
          </p:cNvPr>
          <p:cNvSpPr/>
          <p:nvPr/>
        </p:nvSpPr>
        <p:spPr>
          <a:xfrm>
            <a:off x="508000" y="3619500"/>
            <a:ext cx="736600" cy="736600"/>
          </a:xfrm>
          <a:prstGeom prst="ellipse">
            <a:avLst/>
          </a:prstGeom>
          <a:solidFill>
            <a:srgbClr val="1A5BC4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800" b="1">
                <a:solidFill>
                  <a:srgbClr val="FFFFFF"/>
                </a:solidFill>
                <a:latin typeface="Roboto"/>
                <a:ea typeface="Roboto"/>
              </a:rPr>
              <a:t>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34A08D-CCF0-C449-BC8A-40FAFA5198D7}"/>
              </a:ext>
            </a:extLst>
          </p:cNvPr>
          <p:cNvSpPr txBox="1"/>
          <p:nvPr/>
        </p:nvSpPr>
        <p:spPr>
          <a:xfrm>
            <a:off x="1371600" y="3683000"/>
            <a:ext cx="1651000" cy="635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1600">
                <a:solidFill>
                  <a:srgbClr val="333333"/>
                </a:solidFill>
                <a:latin typeface="Roboto"/>
                <a:ea typeface="Roboto"/>
              </a:rPr>
              <a:t>Core
Questions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01FF8B-12DC-7242-A6C3-51F83A8187BC}"/>
              </a:ext>
            </a:extLst>
          </p:cNvPr>
          <p:cNvSpPr/>
          <p:nvPr/>
        </p:nvSpPr>
        <p:spPr>
          <a:xfrm>
            <a:off x="3403600" y="1587500"/>
            <a:ext cx="25400" cy="2794000"/>
          </a:xfrm>
          <a:prstGeom prst="rect">
            <a:avLst/>
          </a:prstGeom>
          <a:solidFill>
            <a:srgbClr val="317CFE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185FEC-31EE-A542-9754-6CACE059DCFE}"/>
              </a:ext>
            </a:extLst>
          </p:cNvPr>
          <p:cNvSpPr txBox="1"/>
          <p:nvPr/>
        </p:nvSpPr>
        <p:spPr>
          <a:xfrm>
            <a:off x="3810000" y="1587500"/>
            <a:ext cx="4826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1800" b="1">
                <a:solidFill>
                  <a:srgbClr val="317CFE"/>
                </a:solidFill>
                <a:latin typeface="Roboto"/>
                <a:ea typeface="Roboto"/>
              </a:rPr>
              <a:t>Topics Covered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A8CC3D-2A30-3348-B387-AE8C0A6AC4AB}"/>
              </a:ext>
            </a:extLst>
          </p:cNvPr>
          <p:cNvSpPr txBox="1"/>
          <p:nvPr/>
        </p:nvSpPr>
        <p:spPr>
          <a:xfrm>
            <a:off x="3810000" y="2032000"/>
            <a:ext cx="4953000" cy="1990288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marL="228600" indent="-228600">
              <a:spcBef>
                <a:spcPts val="400"/>
              </a:spcBef>
              <a:spcAft>
                <a:spcPts val="400"/>
              </a:spcAft>
              <a:buFont typeface="Arial"/>
              <a:buChar char="•"/>
            </a:pPr>
            <a:r>
              <a:rPr lang="en-US" sz="1500" dirty="0">
                <a:solidFill>
                  <a:srgbClr val="333333"/>
                </a:solidFill>
                <a:latin typeface="Roboto"/>
              </a:rPr>
              <a:t>Brand switching behavior &amp; frequency</a:t>
            </a:r>
          </a:p>
          <a:p>
            <a:pPr marL="228600" indent="-228600">
              <a:spcBef>
                <a:spcPts val="400"/>
              </a:spcBef>
              <a:spcAft>
                <a:spcPts val="400"/>
              </a:spcAft>
              <a:buFont typeface="Arial"/>
              <a:buChar char="•"/>
            </a:pPr>
            <a:r>
              <a:rPr lang="en-US" sz="1500" dirty="0">
                <a:solidFill>
                  <a:srgbClr val="333333"/>
                </a:solidFill>
                <a:latin typeface="Roboto"/>
              </a:rPr>
              <a:t>Category preferences for challenger brands</a:t>
            </a:r>
          </a:p>
          <a:p>
            <a:pPr marL="228600" indent="-228600">
              <a:spcBef>
                <a:spcPts val="400"/>
              </a:spcBef>
              <a:spcAft>
                <a:spcPts val="400"/>
              </a:spcAft>
              <a:buFont typeface="Arial"/>
              <a:buChar char="•"/>
            </a:pPr>
            <a:r>
              <a:rPr lang="en-US" sz="1500" dirty="0">
                <a:solidFill>
                  <a:srgbClr val="333333"/>
                </a:solidFill>
                <a:latin typeface="Roboto"/>
              </a:rPr>
              <a:t>Purchase motivations &amp; hesitation factors</a:t>
            </a:r>
          </a:p>
          <a:p>
            <a:pPr marL="228600" indent="-228600">
              <a:spcBef>
                <a:spcPts val="400"/>
              </a:spcBef>
              <a:spcAft>
                <a:spcPts val="400"/>
              </a:spcAft>
              <a:buFont typeface="Arial"/>
              <a:buChar char="•"/>
            </a:pPr>
            <a:r>
              <a:rPr lang="en-US" sz="1500" dirty="0">
                <a:solidFill>
                  <a:srgbClr val="333333"/>
                </a:solidFill>
                <a:latin typeface="Roboto"/>
              </a:rPr>
              <a:t>Brand trust &amp; ethical perception</a:t>
            </a:r>
          </a:p>
          <a:p>
            <a:pPr marL="228600" indent="-228600">
              <a:spcBef>
                <a:spcPts val="400"/>
              </a:spcBef>
              <a:spcAft>
                <a:spcPts val="400"/>
              </a:spcAft>
              <a:buFont typeface="Arial"/>
              <a:buChar char="•"/>
            </a:pPr>
            <a:r>
              <a:rPr lang="en-US" sz="1500" dirty="0">
                <a:solidFill>
                  <a:srgbClr val="333333"/>
                </a:solidFill>
                <a:latin typeface="Roboto"/>
              </a:rPr>
              <a:t>Discovery channels &amp; shopping styles</a:t>
            </a:r>
          </a:p>
          <a:p>
            <a:pPr marL="228600" indent="-228600">
              <a:spcBef>
                <a:spcPts val="400"/>
              </a:spcBef>
              <a:spcAft>
                <a:spcPts val="400"/>
              </a:spcAft>
              <a:buFont typeface="Arial"/>
              <a:buChar char="•"/>
            </a:pPr>
            <a:r>
              <a:rPr lang="en-US" sz="1500" dirty="0">
                <a:solidFill>
                  <a:srgbClr val="333333"/>
                </a:solidFill>
                <a:latin typeface="Roboto"/>
              </a:rPr>
              <a:t>MaxDiff brand preference (Retail &amp; QSR)</a:t>
            </a:r>
          </a:p>
        </p:txBody>
      </p:sp>
    </p:spTree>
    <p:extLst>
      <p:ext uri="{BB962C8B-B14F-4D97-AF65-F5344CB8AC3E}">
        <p14:creationId xmlns:p14="http://schemas.microsoft.com/office/powerpoint/2010/main" val="615706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56384EA-5033-A642-A8B7-FD90813202B4}"/>
              </a:ext>
            </a:extLst>
          </p:cNvPr>
          <p:cNvSpPr txBox="1"/>
          <p:nvPr/>
        </p:nvSpPr>
        <p:spPr>
          <a:xfrm>
            <a:off x="368300" y="190500"/>
            <a:ext cx="6350000" cy="508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3600" b="1">
                <a:solidFill>
                  <a:srgbClr val="317CFE"/>
                </a:solidFill>
                <a:latin typeface="Roboto"/>
                <a:ea typeface="Roboto"/>
              </a:rPr>
              <a:t>The Challenger Brand Opportunity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790FCD-446D-CC48-B994-0BAEF9F76DDC}"/>
              </a:ext>
            </a:extLst>
          </p:cNvPr>
          <p:cNvSpPr txBox="1"/>
          <p:nvPr/>
        </p:nvSpPr>
        <p:spPr>
          <a:xfrm>
            <a:off x="508000" y="1016000"/>
            <a:ext cx="3302000" cy="156966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9600" b="1">
                <a:solidFill>
                  <a:srgbClr val="317CFE"/>
                </a:solidFill>
                <a:latin typeface="Roboto"/>
                <a:ea typeface="Roboto"/>
              </a:rPr>
              <a:t>86%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9EF3F2-CBD4-0544-A4C2-8DC094AF2FD9}"/>
              </a:ext>
            </a:extLst>
          </p:cNvPr>
          <p:cNvSpPr txBox="1"/>
          <p:nvPr/>
        </p:nvSpPr>
        <p:spPr>
          <a:xfrm>
            <a:off x="508000" y="2667000"/>
            <a:ext cx="3302000" cy="762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1600">
                <a:solidFill>
                  <a:srgbClr val="333333"/>
                </a:solidFill>
                <a:latin typeface="Roboto"/>
                <a:ea typeface="Roboto"/>
              </a:rPr>
              <a:t>of consumers choose smaller or start-up brands at least sometimes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1B47D0D-D181-DC42-924F-4AF092EDA5D5}"/>
              </a:ext>
            </a:extLst>
          </p:cNvPr>
          <p:cNvSpPr/>
          <p:nvPr/>
        </p:nvSpPr>
        <p:spPr>
          <a:xfrm>
            <a:off x="4699000" y="1079500"/>
            <a:ext cx="3937000" cy="1270000"/>
          </a:xfrm>
          <a:prstGeom prst="roundRect">
            <a:avLst/>
          </a:prstGeom>
          <a:solidFill>
            <a:srgbClr val="317CFE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D2D9AF-DC44-7147-AAEE-A490553858D7}"/>
              </a:ext>
            </a:extLst>
          </p:cNvPr>
          <p:cNvSpPr txBox="1"/>
          <p:nvPr/>
        </p:nvSpPr>
        <p:spPr>
          <a:xfrm>
            <a:off x="4889500" y="1143000"/>
            <a:ext cx="1524000" cy="6985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4400" b="1">
                <a:solidFill>
                  <a:srgbClr val="FFFFFF"/>
                </a:solidFill>
                <a:latin typeface="Roboto"/>
                <a:ea typeface="Roboto"/>
              </a:rPr>
              <a:t>59%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D4B409-BD07-094A-A3E3-AABD6DF2ED65}"/>
              </a:ext>
            </a:extLst>
          </p:cNvPr>
          <p:cNvSpPr txBox="1"/>
          <p:nvPr/>
        </p:nvSpPr>
        <p:spPr>
          <a:xfrm>
            <a:off x="6413500" y="1168400"/>
            <a:ext cx="2095500" cy="10795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>
                <a:solidFill>
                  <a:srgbClr val="FFFFFF"/>
                </a:solidFill>
                <a:latin typeface="Roboto"/>
                <a:ea typeface="Roboto"/>
              </a:rPr>
              <a:t>have switched from a big brand to a smaller one and never looked back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CB327CF-19A7-D540-BFE8-45304FC60B1B}"/>
              </a:ext>
            </a:extLst>
          </p:cNvPr>
          <p:cNvSpPr/>
          <p:nvPr/>
        </p:nvSpPr>
        <p:spPr>
          <a:xfrm>
            <a:off x="4699000" y="2540000"/>
            <a:ext cx="3937000" cy="1270000"/>
          </a:xfrm>
          <a:prstGeom prst="roundRect">
            <a:avLst/>
          </a:prstGeom>
          <a:solidFill>
            <a:srgbClr val="EDF3F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AA7757-5F7B-FF4F-8DCC-A672D0F0CBC3}"/>
              </a:ext>
            </a:extLst>
          </p:cNvPr>
          <p:cNvSpPr txBox="1"/>
          <p:nvPr/>
        </p:nvSpPr>
        <p:spPr>
          <a:xfrm>
            <a:off x="4889500" y="2603500"/>
            <a:ext cx="1524000" cy="6985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4400" b="1">
                <a:solidFill>
                  <a:srgbClr val="317CFE"/>
                </a:solidFill>
                <a:latin typeface="Roboto"/>
                <a:ea typeface="Roboto"/>
              </a:rPr>
              <a:t>77%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A2F68F-46A0-5043-9DE1-0DCE3C413731}"/>
              </a:ext>
            </a:extLst>
          </p:cNvPr>
          <p:cNvSpPr txBox="1"/>
          <p:nvPr/>
        </p:nvSpPr>
        <p:spPr>
          <a:xfrm>
            <a:off x="6413500" y="2628900"/>
            <a:ext cx="2095500" cy="10795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>
                <a:solidFill>
                  <a:srgbClr val="333333"/>
                </a:solidFill>
                <a:latin typeface="Roboto"/>
                <a:ea typeface="Roboto"/>
              </a:rPr>
              <a:t>are likely to try a brand they've never heard of before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864A7DF-64A8-B541-96B3-B693812AAED0}"/>
              </a:ext>
            </a:extLst>
          </p:cNvPr>
          <p:cNvSpPr txBox="1"/>
          <p:nvPr/>
        </p:nvSpPr>
        <p:spPr>
          <a:xfrm>
            <a:off x="508000" y="4762500"/>
            <a:ext cx="6350000" cy="254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>
                <a:solidFill>
                  <a:srgbClr val="999999"/>
                </a:solidFill>
                <a:latin typeface="Roboto"/>
                <a:ea typeface="Roboto"/>
              </a:rPr>
              <a:t>Base: n = 405 | U.S. General Population | "Never" respondents screened out</a:t>
            </a:r>
          </a:p>
        </p:txBody>
      </p:sp>
    </p:spTree>
    <p:extLst>
      <p:ext uri="{BB962C8B-B14F-4D97-AF65-F5344CB8AC3E}">
        <p14:creationId xmlns:p14="http://schemas.microsoft.com/office/powerpoint/2010/main" val="2748180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"/>
          <p:cNvSpPr/>
          <p:nvPr/>
        </p:nvSpPr>
        <p:spPr>
          <a:xfrm>
            <a:off x="365760" y="182880"/>
            <a:ext cx="8229600" cy="54864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buNone/>
            </a:pPr>
            <a:r>
              <a:rPr lang="en-US" sz="3200" b="1" dirty="0">
                <a:solidFill>
                  <a:srgbClr val="317CFE"/>
                </a:solidFill>
                <a:latin typeface="Roboto"/>
              </a:rPr>
              <a:t>Where Consumers Choose Challengers</a:t>
            </a:r>
          </a:p>
        </p:txBody>
      </p:sp>
      <p:sp>
        <p:nvSpPr>
          <p:cNvPr id="101" name="Subtitle"/>
          <p:cNvSpPr/>
          <p:nvPr/>
        </p:nvSpPr>
        <p:spPr>
          <a:xfrm>
            <a:off x="365760" y="731520"/>
            <a:ext cx="8229600" cy="27432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buNone/>
            </a:pPr>
            <a:r>
              <a:rPr lang="en-US" sz="1400" dirty="0">
                <a:solidFill>
                  <a:srgbClr val="555555"/>
                </a:solidFill>
                <a:latin typeface="Roboto"/>
              </a:rPr>
              <a:t>Categories where consumers are most likely to choose smaller, independent, or start-up brands (select all)</a:t>
            </a:r>
          </a:p>
        </p:txBody>
      </p:sp>
      <p:sp>
        <p:nvSpPr>
          <p:cNvPr id="200" name="Label0"/>
          <p:cNvSpPr/>
          <p:nvPr/>
        </p:nvSpPr>
        <p:spPr>
          <a:xfrm>
            <a:off x="91440" y="1079500"/>
            <a:ext cx="301752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500" dirty="0">
                <a:solidFill>
                  <a:srgbClr val="333333"/>
                </a:solidFill>
                <a:latin typeface="Roboto"/>
              </a:rPr>
              <a:t>Food &amp; Beverage</a:t>
            </a:r>
          </a:p>
        </p:txBody>
      </p:sp>
      <p:sp>
        <p:nvSpPr>
          <p:cNvPr id="300" name="Bar0"/>
          <p:cNvSpPr/>
          <p:nvPr/>
        </p:nvSpPr>
        <p:spPr>
          <a:xfrm>
            <a:off x="3200400" y="1117600"/>
            <a:ext cx="3840480" cy="279400"/>
          </a:xfrm>
          <a:prstGeom prst="roundRect">
            <a:avLst>
              <a:gd name="adj" fmla="val 25000"/>
            </a:avLst>
          </a:prstGeom>
          <a:solidFill>
            <a:srgbClr val="317CFE"/>
          </a:solidFill>
          <a:ln>
            <a:noFill/>
          </a:ln>
        </p:spPr>
        <p:txBody>
          <a:bodyPr wrap="square" rtlCol="0" anchor="ctr"/>
          <a:lstStyle/>
          <a:p>
            <a:endParaRPr lang="en-US" dirty="0"/>
          </a:p>
        </p:txBody>
      </p:sp>
      <p:sp>
        <p:nvSpPr>
          <p:cNvPr id="400" name="Pct0"/>
          <p:cNvSpPr/>
          <p:nvPr/>
        </p:nvSpPr>
        <p:spPr>
          <a:xfrm>
            <a:off x="7132320" y="1079500"/>
            <a:ext cx="64008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500" b="1" dirty="0">
                <a:solidFill>
                  <a:srgbClr val="317CFE"/>
                </a:solidFill>
                <a:latin typeface="Roboto"/>
              </a:rPr>
              <a:t>70%</a:t>
            </a:r>
          </a:p>
        </p:txBody>
      </p:sp>
      <p:sp>
        <p:nvSpPr>
          <p:cNvPr id="201" name="Label1"/>
          <p:cNvSpPr/>
          <p:nvPr/>
        </p:nvSpPr>
        <p:spPr>
          <a:xfrm>
            <a:off x="91440" y="1536700"/>
            <a:ext cx="301752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500" dirty="0">
                <a:solidFill>
                  <a:srgbClr val="333333"/>
                </a:solidFill>
                <a:latin typeface="Roboto"/>
              </a:rPr>
              <a:t>Apparel &amp; Accessories</a:t>
            </a:r>
          </a:p>
        </p:txBody>
      </p:sp>
      <p:sp>
        <p:nvSpPr>
          <p:cNvPr id="301" name="Bar1"/>
          <p:cNvSpPr/>
          <p:nvPr/>
        </p:nvSpPr>
        <p:spPr>
          <a:xfrm>
            <a:off x="3200400" y="1574800"/>
            <a:ext cx="2743200" cy="279400"/>
          </a:xfrm>
          <a:prstGeom prst="roundRect">
            <a:avLst>
              <a:gd name="adj" fmla="val 25000"/>
            </a:avLst>
          </a:prstGeom>
          <a:solidFill>
            <a:srgbClr val="317CFE"/>
          </a:solidFill>
          <a:ln>
            <a:noFill/>
          </a:ln>
        </p:spPr>
        <p:txBody>
          <a:bodyPr wrap="square" rtlCol="0" anchor="ctr"/>
          <a:lstStyle/>
          <a:p>
            <a:endParaRPr lang="en-US" dirty="0"/>
          </a:p>
        </p:txBody>
      </p:sp>
      <p:sp>
        <p:nvSpPr>
          <p:cNvPr id="401" name="Pct1"/>
          <p:cNvSpPr/>
          <p:nvPr/>
        </p:nvSpPr>
        <p:spPr>
          <a:xfrm>
            <a:off x="6035040" y="1536700"/>
            <a:ext cx="64008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500" b="1" dirty="0">
                <a:solidFill>
                  <a:srgbClr val="317CFE"/>
                </a:solidFill>
                <a:latin typeface="Roboto"/>
              </a:rPr>
              <a:t>50%</a:t>
            </a:r>
          </a:p>
        </p:txBody>
      </p:sp>
      <p:sp>
        <p:nvSpPr>
          <p:cNvPr id="202" name="Label2"/>
          <p:cNvSpPr/>
          <p:nvPr/>
        </p:nvSpPr>
        <p:spPr>
          <a:xfrm>
            <a:off x="91440" y="1993900"/>
            <a:ext cx="301752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500" dirty="0">
                <a:solidFill>
                  <a:srgbClr val="333333"/>
                </a:solidFill>
                <a:latin typeface="Roboto"/>
              </a:rPr>
              <a:t>Beauty &amp; Personal Care</a:t>
            </a:r>
          </a:p>
        </p:txBody>
      </p:sp>
      <p:sp>
        <p:nvSpPr>
          <p:cNvPr id="302" name="Bar2"/>
          <p:cNvSpPr/>
          <p:nvPr/>
        </p:nvSpPr>
        <p:spPr>
          <a:xfrm>
            <a:off x="3200400" y="2032000"/>
            <a:ext cx="2249424" cy="279400"/>
          </a:xfrm>
          <a:prstGeom prst="roundRect">
            <a:avLst>
              <a:gd name="adj" fmla="val 25000"/>
            </a:avLst>
          </a:prstGeom>
          <a:solidFill>
            <a:srgbClr val="317CFE"/>
          </a:solidFill>
          <a:ln>
            <a:noFill/>
          </a:ln>
        </p:spPr>
        <p:txBody>
          <a:bodyPr wrap="square" rtlCol="0" anchor="ctr"/>
          <a:lstStyle/>
          <a:p>
            <a:endParaRPr lang="en-US" dirty="0"/>
          </a:p>
        </p:txBody>
      </p:sp>
      <p:sp>
        <p:nvSpPr>
          <p:cNvPr id="402" name="Pct2"/>
          <p:cNvSpPr/>
          <p:nvPr/>
        </p:nvSpPr>
        <p:spPr>
          <a:xfrm>
            <a:off x="5541264" y="1993900"/>
            <a:ext cx="64008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500" b="1" dirty="0">
                <a:solidFill>
                  <a:srgbClr val="317CFE"/>
                </a:solidFill>
                <a:latin typeface="Roboto"/>
              </a:rPr>
              <a:t>41%</a:t>
            </a:r>
          </a:p>
        </p:txBody>
      </p:sp>
      <p:sp>
        <p:nvSpPr>
          <p:cNvPr id="203" name="Label3"/>
          <p:cNvSpPr/>
          <p:nvPr/>
        </p:nvSpPr>
        <p:spPr>
          <a:xfrm>
            <a:off x="91440" y="2451100"/>
            <a:ext cx="301752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500" dirty="0">
                <a:solidFill>
                  <a:srgbClr val="333333"/>
                </a:solidFill>
                <a:latin typeface="Roboto"/>
              </a:rPr>
              <a:t>Home Goods</a:t>
            </a:r>
          </a:p>
        </p:txBody>
      </p:sp>
      <p:sp>
        <p:nvSpPr>
          <p:cNvPr id="303" name="Bar3"/>
          <p:cNvSpPr/>
          <p:nvPr/>
        </p:nvSpPr>
        <p:spPr>
          <a:xfrm>
            <a:off x="3200400" y="2489200"/>
            <a:ext cx="2139696" cy="279400"/>
          </a:xfrm>
          <a:prstGeom prst="roundRect">
            <a:avLst>
              <a:gd name="adj" fmla="val 25000"/>
            </a:avLst>
          </a:prstGeom>
          <a:solidFill>
            <a:srgbClr val="317CFE"/>
          </a:solidFill>
          <a:ln>
            <a:noFill/>
          </a:ln>
        </p:spPr>
        <p:txBody>
          <a:bodyPr wrap="square" rtlCol="0" anchor="ctr"/>
          <a:lstStyle/>
          <a:p>
            <a:endParaRPr lang="en-US" dirty="0"/>
          </a:p>
        </p:txBody>
      </p:sp>
      <p:sp>
        <p:nvSpPr>
          <p:cNvPr id="403" name="Pct3"/>
          <p:cNvSpPr/>
          <p:nvPr/>
        </p:nvSpPr>
        <p:spPr>
          <a:xfrm>
            <a:off x="5431536" y="2451100"/>
            <a:ext cx="64008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500" b="1" dirty="0">
                <a:solidFill>
                  <a:srgbClr val="317CFE"/>
                </a:solidFill>
                <a:latin typeface="Roboto"/>
              </a:rPr>
              <a:t>39%</a:t>
            </a:r>
          </a:p>
        </p:txBody>
      </p:sp>
      <p:sp>
        <p:nvSpPr>
          <p:cNvPr id="204" name="Label4"/>
          <p:cNvSpPr/>
          <p:nvPr/>
        </p:nvSpPr>
        <p:spPr>
          <a:xfrm>
            <a:off x="91440" y="2908300"/>
            <a:ext cx="301752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500" dirty="0">
                <a:solidFill>
                  <a:srgbClr val="333333"/>
                </a:solidFill>
                <a:latin typeface="Roboto"/>
              </a:rPr>
              <a:t>Health &amp; Wellness</a:t>
            </a:r>
          </a:p>
        </p:txBody>
      </p:sp>
      <p:sp>
        <p:nvSpPr>
          <p:cNvPr id="304" name="Bar4"/>
          <p:cNvSpPr/>
          <p:nvPr/>
        </p:nvSpPr>
        <p:spPr>
          <a:xfrm>
            <a:off x="3200400" y="2946400"/>
            <a:ext cx="1810512" cy="279400"/>
          </a:xfrm>
          <a:prstGeom prst="roundRect">
            <a:avLst>
              <a:gd name="adj" fmla="val 25000"/>
            </a:avLst>
          </a:prstGeom>
          <a:solidFill>
            <a:srgbClr val="317CFE"/>
          </a:solidFill>
          <a:ln>
            <a:noFill/>
          </a:ln>
        </p:spPr>
        <p:txBody>
          <a:bodyPr wrap="square" rtlCol="0" anchor="ctr"/>
          <a:lstStyle/>
          <a:p>
            <a:endParaRPr lang="en-US" dirty="0"/>
          </a:p>
        </p:txBody>
      </p:sp>
      <p:sp>
        <p:nvSpPr>
          <p:cNvPr id="404" name="Pct4"/>
          <p:cNvSpPr/>
          <p:nvPr/>
        </p:nvSpPr>
        <p:spPr>
          <a:xfrm>
            <a:off x="5102352" y="2908300"/>
            <a:ext cx="64008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500" b="1" dirty="0">
                <a:solidFill>
                  <a:srgbClr val="317CFE"/>
                </a:solidFill>
                <a:latin typeface="Roboto"/>
              </a:rPr>
              <a:t>33%</a:t>
            </a:r>
          </a:p>
        </p:txBody>
      </p:sp>
      <p:sp>
        <p:nvSpPr>
          <p:cNvPr id="205" name="Label5"/>
          <p:cNvSpPr/>
          <p:nvPr/>
        </p:nvSpPr>
        <p:spPr>
          <a:xfrm>
            <a:off x="91440" y="3365500"/>
            <a:ext cx="301752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500" dirty="0">
                <a:solidFill>
                  <a:srgbClr val="333333"/>
                </a:solidFill>
                <a:latin typeface="Roboto"/>
              </a:rPr>
              <a:t>Pet Products</a:t>
            </a:r>
          </a:p>
        </p:txBody>
      </p:sp>
      <p:sp>
        <p:nvSpPr>
          <p:cNvPr id="305" name="Bar5"/>
          <p:cNvSpPr/>
          <p:nvPr/>
        </p:nvSpPr>
        <p:spPr>
          <a:xfrm>
            <a:off x="3200400" y="3403600"/>
            <a:ext cx="1591056" cy="279400"/>
          </a:xfrm>
          <a:prstGeom prst="roundRect">
            <a:avLst>
              <a:gd name="adj" fmla="val 25000"/>
            </a:avLst>
          </a:prstGeom>
          <a:solidFill>
            <a:srgbClr val="317CFE"/>
          </a:solidFill>
          <a:ln>
            <a:noFill/>
          </a:ln>
        </p:spPr>
        <p:txBody>
          <a:bodyPr wrap="square" rtlCol="0" anchor="ctr"/>
          <a:lstStyle/>
          <a:p>
            <a:endParaRPr lang="en-US" dirty="0"/>
          </a:p>
        </p:txBody>
      </p:sp>
      <p:sp>
        <p:nvSpPr>
          <p:cNvPr id="405" name="Pct5"/>
          <p:cNvSpPr/>
          <p:nvPr/>
        </p:nvSpPr>
        <p:spPr>
          <a:xfrm>
            <a:off x="4882896" y="3365500"/>
            <a:ext cx="64008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500" b="1" dirty="0">
                <a:solidFill>
                  <a:srgbClr val="317CFE"/>
                </a:solidFill>
                <a:latin typeface="Roboto"/>
              </a:rPr>
              <a:t>29%</a:t>
            </a:r>
          </a:p>
        </p:txBody>
      </p:sp>
      <p:sp>
        <p:nvSpPr>
          <p:cNvPr id="206" name="Label6"/>
          <p:cNvSpPr/>
          <p:nvPr/>
        </p:nvSpPr>
        <p:spPr>
          <a:xfrm>
            <a:off x="91440" y="3822700"/>
            <a:ext cx="301752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500" dirty="0">
                <a:solidFill>
                  <a:srgbClr val="333333"/>
                </a:solidFill>
                <a:latin typeface="Roboto"/>
              </a:rPr>
              <a:t>Tech &amp; Electronics</a:t>
            </a:r>
          </a:p>
        </p:txBody>
      </p:sp>
      <p:sp>
        <p:nvSpPr>
          <p:cNvPr id="306" name="Bar6"/>
          <p:cNvSpPr/>
          <p:nvPr/>
        </p:nvSpPr>
        <p:spPr>
          <a:xfrm>
            <a:off x="3200400" y="3860800"/>
            <a:ext cx="1152144" cy="279400"/>
          </a:xfrm>
          <a:prstGeom prst="roundRect">
            <a:avLst>
              <a:gd name="adj" fmla="val 25000"/>
            </a:avLst>
          </a:prstGeom>
          <a:solidFill>
            <a:srgbClr val="317CFE"/>
          </a:solidFill>
          <a:ln>
            <a:noFill/>
          </a:ln>
        </p:spPr>
        <p:txBody>
          <a:bodyPr wrap="square" rtlCol="0" anchor="ctr"/>
          <a:lstStyle/>
          <a:p>
            <a:endParaRPr lang="en-US" dirty="0"/>
          </a:p>
        </p:txBody>
      </p:sp>
      <p:sp>
        <p:nvSpPr>
          <p:cNvPr id="406" name="Pct6"/>
          <p:cNvSpPr/>
          <p:nvPr/>
        </p:nvSpPr>
        <p:spPr>
          <a:xfrm>
            <a:off x="4443984" y="3822700"/>
            <a:ext cx="64008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500" b="1" dirty="0">
                <a:solidFill>
                  <a:srgbClr val="317CFE"/>
                </a:solidFill>
                <a:latin typeface="Roboto"/>
              </a:rPr>
              <a:t>21%</a:t>
            </a:r>
          </a:p>
        </p:txBody>
      </p:sp>
      <p:sp>
        <p:nvSpPr>
          <p:cNvPr id="207" name="Label7"/>
          <p:cNvSpPr/>
          <p:nvPr/>
        </p:nvSpPr>
        <p:spPr>
          <a:xfrm>
            <a:off x="91440" y="4279900"/>
            <a:ext cx="301752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500" dirty="0">
                <a:solidFill>
                  <a:srgbClr val="333333"/>
                </a:solidFill>
                <a:latin typeface="Roboto"/>
              </a:rPr>
              <a:t>Baby/Kids</a:t>
            </a:r>
          </a:p>
        </p:txBody>
      </p:sp>
      <p:sp>
        <p:nvSpPr>
          <p:cNvPr id="307" name="Bar7"/>
          <p:cNvSpPr/>
          <p:nvPr/>
        </p:nvSpPr>
        <p:spPr>
          <a:xfrm>
            <a:off x="3200400" y="4318000"/>
            <a:ext cx="877824" cy="279400"/>
          </a:xfrm>
          <a:prstGeom prst="roundRect">
            <a:avLst>
              <a:gd name="adj" fmla="val 25000"/>
            </a:avLst>
          </a:prstGeom>
          <a:solidFill>
            <a:srgbClr val="317CFE"/>
          </a:solidFill>
          <a:ln>
            <a:noFill/>
          </a:ln>
        </p:spPr>
        <p:txBody>
          <a:bodyPr wrap="square" rtlCol="0" anchor="ctr"/>
          <a:lstStyle/>
          <a:p>
            <a:endParaRPr lang="en-US" dirty="0"/>
          </a:p>
        </p:txBody>
      </p:sp>
      <p:sp>
        <p:nvSpPr>
          <p:cNvPr id="407" name="Pct7"/>
          <p:cNvSpPr/>
          <p:nvPr/>
        </p:nvSpPr>
        <p:spPr>
          <a:xfrm>
            <a:off x="4169664" y="4279900"/>
            <a:ext cx="64008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500" b="1" dirty="0">
                <a:solidFill>
                  <a:srgbClr val="317CFE"/>
                </a:solidFill>
                <a:latin typeface="Roboto"/>
              </a:rPr>
              <a:t>16%</a:t>
            </a:r>
          </a:p>
        </p:txBody>
      </p:sp>
    </p:spTree>
    <p:extLst>
      <p:ext uri="{BB962C8B-B14F-4D97-AF65-F5344CB8AC3E}">
        <p14:creationId xmlns:p14="http://schemas.microsoft.com/office/powerpoint/2010/main" val="2329878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"/>
          <p:cNvSpPr/>
          <p:nvPr/>
        </p:nvSpPr>
        <p:spPr>
          <a:xfrm>
            <a:off x="365760" y="182880"/>
            <a:ext cx="8229600" cy="54864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buNone/>
            </a:pPr>
            <a:r>
              <a:rPr lang="en-US" sz="3200" b="1" dirty="0">
                <a:solidFill>
                  <a:srgbClr val="317CFE"/>
                </a:solidFill>
                <a:latin typeface="Roboto"/>
              </a:rPr>
              <a:t>What Drives the Switch</a:t>
            </a:r>
          </a:p>
        </p:txBody>
      </p:sp>
      <p:sp>
        <p:nvSpPr>
          <p:cNvPr id="101" name="Subtitle"/>
          <p:cNvSpPr/>
          <p:nvPr/>
        </p:nvSpPr>
        <p:spPr>
          <a:xfrm>
            <a:off x="365760" y="731520"/>
            <a:ext cx="8229600" cy="27432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buNone/>
            </a:pPr>
            <a:r>
              <a:rPr lang="en-US" sz="1400" dirty="0">
                <a:solidFill>
                  <a:srgbClr val="555555"/>
                </a:solidFill>
                <a:latin typeface="Roboto"/>
              </a:rPr>
              <a:t>Motivations for buying from smaller, independent, or start-up brands (select all)</a:t>
            </a:r>
          </a:p>
        </p:txBody>
      </p:sp>
      <p:sp>
        <p:nvSpPr>
          <p:cNvPr id="200" name="Label0"/>
          <p:cNvSpPr/>
          <p:nvPr/>
        </p:nvSpPr>
        <p:spPr>
          <a:xfrm>
            <a:off x="91440" y="1079500"/>
            <a:ext cx="347472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400" dirty="0">
                <a:solidFill>
                  <a:srgbClr val="333333"/>
                </a:solidFill>
                <a:latin typeface="Roboto"/>
              </a:rPr>
              <a:t>Lower prices / better value</a:t>
            </a:r>
          </a:p>
        </p:txBody>
      </p:sp>
      <p:sp>
        <p:nvSpPr>
          <p:cNvPr id="300" name="Bar0"/>
          <p:cNvSpPr/>
          <p:nvPr/>
        </p:nvSpPr>
        <p:spPr>
          <a:xfrm>
            <a:off x="3657600" y="1117600"/>
            <a:ext cx="2377440" cy="279400"/>
          </a:xfrm>
          <a:prstGeom prst="roundRect">
            <a:avLst>
              <a:gd name="adj" fmla="val 25000"/>
            </a:avLst>
          </a:prstGeom>
          <a:solidFill>
            <a:srgbClr val="317CF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00" name="Pct0"/>
          <p:cNvSpPr/>
          <p:nvPr/>
        </p:nvSpPr>
        <p:spPr>
          <a:xfrm>
            <a:off x="6126480" y="1079500"/>
            <a:ext cx="54864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52%</a:t>
            </a:r>
          </a:p>
        </p:txBody>
      </p:sp>
      <p:sp>
        <p:nvSpPr>
          <p:cNvPr id="201" name="Label1"/>
          <p:cNvSpPr/>
          <p:nvPr/>
        </p:nvSpPr>
        <p:spPr>
          <a:xfrm>
            <a:off x="91440" y="1511300"/>
            <a:ext cx="347472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400" dirty="0">
                <a:solidFill>
                  <a:srgbClr val="333333"/>
                </a:solidFill>
                <a:latin typeface="Roboto"/>
              </a:rPr>
              <a:t>Unique or innovative products</a:t>
            </a:r>
          </a:p>
        </p:txBody>
      </p:sp>
      <p:sp>
        <p:nvSpPr>
          <p:cNvPr id="301" name="Bar1"/>
          <p:cNvSpPr/>
          <p:nvPr/>
        </p:nvSpPr>
        <p:spPr>
          <a:xfrm>
            <a:off x="3657600" y="1549400"/>
            <a:ext cx="1783080" cy="279400"/>
          </a:xfrm>
          <a:prstGeom prst="roundRect">
            <a:avLst>
              <a:gd name="adj" fmla="val 25000"/>
            </a:avLst>
          </a:prstGeom>
          <a:solidFill>
            <a:srgbClr val="317CF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01" name="Pct1"/>
          <p:cNvSpPr/>
          <p:nvPr/>
        </p:nvSpPr>
        <p:spPr>
          <a:xfrm>
            <a:off x="5532120" y="1511300"/>
            <a:ext cx="54864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39%</a:t>
            </a:r>
          </a:p>
        </p:txBody>
      </p:sp>
      <p:sp>
        <p:nvSpPr>
          <p:cNvPr id="202" name="Label2"/>
          <p:cNvSpPr/>
          <p:nvPr/>
        </p:nvSpPr>
        <p:spPr>
          <a:xfrm>
            <a:off x="91440" y="1943100"/>
            <a:ext cx="347472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400" dirty="0">
                <a:solidFill>
                  <a:srgbClr val="333333"/>
                </a:solidFill>
                <a:latin typeface="Roboto"/>
              </a:rPr>
              <a:t>Curiosity / try something new</a:t>
            </a:r>
          </a:p>
        </p:txBody>
      </p:sp>
      <p:sp>
        <p:nvSpPr>
          <p:cNvPr id="302" name="Bar2"/>
          <p:cNvSpPr/>
          <p:nvPr/>
        </p:nvSpPr>
        <p:spPr>
          <a:xfrm>
            <a:off x="3657600" y="1981200"/>
            <a:ext cx="1737360" cy="279400"/>
          </a:xfrm>
          <a:prstGeom prst="roundRect">
            <a:avLst>
              <a:gd name="adj" fmla="val 25000"/>
            </a:avLst>
          </a:prstGeom>
          <a:solidFill>
            <a:srgbClr val="317CF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02" name="Pct2"/>
          <p:cNvSpPr/>
          <p:nvPr/>
        </p:nvSpPr>
        <p:spPr>
          <a:xfrm>
            <a:off x="5486400" y="1943100"/>
            <a:ext cx="54864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38%</a:t>
            </a:r>
          </a:p>
        </p:txBody>
      </p:sp>
      <p:sp>
        <p:nvSpPr>
          <p:cNvPr id="203" name="Label3"/>
          <p:cNvSpPr/>
          <p:nvPr/>
        </p:nvSpPr>
        <p:spPr>
          <a:xfrm>
            <a:off x="91440" y="2374900"/>
            <a:ext cx="347472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400" dirty="0">
                <a:solidFill>
                  <a:srgbClr val="333333"/>
                </a:solidFill>
                <a:latin typeface="Roboto"/>
              </a:rPr>
              <a:t>Supporting small businesses</a:t>
            </a:r>
          </a:p>
        </p:txBody>
      </p:sp>
      <p:sp>
        <p:nvSpPr>
          <p:cNvPr id="303" name="Bar3"/>
          <p:cNvSpPr/>
          <p:nvPr/>
        </p:nvSpPr>
        <p:spPr>
          <a:xfrm>
            <a:off x="3657600" y="2413000"/>
            <a:ext cx="1645920" cy="279400"/>
          </a:xfrm>
          <a:prstGeom prst="roundRect">
            <a:avLst>
              <a:gd name="adj" fmla="val 25000"/>
            </a:avLst>
          </a:prstGeom>
          <a:solidFill>
            <a:srgbClr val="317CF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03" name="Pct3"/>
          <p:cNvSpPr/>
          <p:nvPr/>
        </p:nvSpPr>
        <p:spPr>
          <a:xfrm>
            <a:off x="5394960" y="2374900"/>
            <a:ext cx="54864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36%</a:t>
            </a:r>
          </a:p>
        </p:txBody>
      </p:sp>
      <p:sp>
        <p:nvSpPr>
          <p:cNvPr id="204" name="Label4"/>
          <p:cNvSpPr/>
          <p:nvPr/>
        </p:nvSpPr>
        <p:spPr>
          <a:xfrm>
            <a:off x="91440" y="2806700"/>
            <a:ext cx="347472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400" dirty="0">
                <a:solidFill>
                  <a:srgbClr val="333333"/>
                </a:solidFill>
                <a:latin typeface="Roboto"/>
              </a:rPr>
              <a:t>Better quality</a:t>
            </a:r>
          </a:p>
        </p:txBody>
      </p:sp>
      <p:sp>
        <p:nvSpPr>
          <p:cNvPr id="304" name="Bar4"/>
          <p:cNvSpPr/>
          <p:nvPr/>
        </p:nvSpPr>
        <p:spPr>
          <a:xfrm>
            <a:off x="3657600" y="2844800"/>
            <a:ext cx="1645920" cy="279400"/>
          </a:xfrm>
          <a:prstGeom prst="roundRect">
            <a:avLst>
              <a:gd name="adj" fmla="val 25000"/>
            </a:avLst>
          </a:prstGeom>
          <a:solidFill>
            <a:srgbClr val="317CF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04" name="Pct4"/>
          <p:cNvSpPr/>
          <p:nvPr/>
        </p:nvSpPr>
        <p:spPr>
          <a:xfrm>
            <a:off x="5394960" y="2806700"/>
            <a:ext cx="54864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36%</a:t>
            </a:r>
          </a:p>
        </p:txBody>
      </p:sp>
      <p:sp>
        <p:nvSpPr>
          <p:cNvPr id="205" name="Label5"/>
          <p:cNvSpPr/>
          <p:nvPr/>
        </p:nvSpPr>
        <p:spPr>
          <a:xfrm>
            <a:off x="91440" y="3238500"/>
            <a:ext cx="347472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400" dirty="0">
                <a:solidFill>
                  <a:srgbClr val="333333"/>
                </a:solidFill>
                <a:latin typeface="Roboto"/>
              </a:rPr>
              <a:t>Recommendations</a:t>
            </a:r>
          </a:p>
        </p:txBody>
      </p:sp>
      <p:sp>
        <p:nvSpPr>
          <p:cNvPr id="305" name="Bar5"/>
          <p:cNvSpPr/>
          <p:nvPr/>
        </p:nvSpPr>
        <p:spPr>
          <a:xfrm>
            <a:off x="3657600" y="3276600"/>
            <a:ext cx="1508760" cy="279400"/>
          </a:xfrm>
          <a:prstGeom prst="roundRect">
            <a:avLst>
              <a:gd name="adj" fmla="val 25000"/>
            </a:avLst>
          </a:prstGeom>
          <a:solidFill>
            <a:srgbClr val="317CF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05" name="Pct5"/>
          <p:cNvSpPr/>
          <p:nvPr/>
        </p:nvSpPr>
        <p:spPr>
          <a:xfrm>
            <a:off x="5257800" y="3238500"/>
            <a:ext cx="54864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33%</a:t>
            </a:r>
          </a:p>
        </p:txBody>
      </p:sp>
      <p:sp>
        <p:nvSpPr>
          <p:cNvPr id="206" name="Label6"/>
          <p:cNvSpPr/>
          <p:nvPr/>
        </p:nvSpPr>
        <p:spPr>
          <a:xfrm>
            <a:off x="91440" y="3670300"/>
            <a:ext cx="347472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400" dirty="0">
                <a:solidFill>
                  <a:srgbClr val="333333"/>
                </a:solidFill>
                <a:latin typeface="Roboto"/>
              </a:rPr>
              <a:t>Better customer service</a:t>
            </a:r>
          </a:p>
        </p:txBody>
      </p:sp>
      <p:sp>
        <p:nvSpPr>
          <p:cNvPr id="306" name="Bar6"/>
          <p:cNvSpPr/>
          <p:nvPr/>
        </p:nvSpPr>
        <p:spPr>
          <a:xfrm>
            <a:off x="3657600" y="3708400"/>
            <a:ext cx="1005840" cy="279400"/>
          </a:xfrm>
          <a:prstGeom prst="roundRect">
            <a:avLst>
              <a:gd name="adj" fmla="val 25000"/>
            </a:avLst>
          </a:prstGeom>
          <a:solidFill>
            <a:srgbClr val="317CF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06" name="Pct6"/>
          <p:cNvSpPr/>
          <p:nvPr/>
        </p:nvSpPr>
        <p:spPr>
          <a:xfrm>
            <a:off x="4754880" y="3670300"/>
            <a:ext cx="54864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22%</a:t>
            </a:r>
          </a:p>
        </p:txBody>
      </p:sp>
      <p:sp>
        <p:nvSpPr>
          <p:cNvPr id="207" name="Label7"/>
          <p:cNvSpPr/>
          <p:nvPr/>
        </p:nvSpPr>
        <p:spPr>
          <a:xfrm>
            <a:off x="91440" y="4102100"/>
            <a:ext cx="347472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400" dirty="0">
                <a:solidFill>
                  <a:srgbClr val="333333"/>
                </a:solidFill>
                <a:latin typeface="Roboto"/>
              </a:rPr>
              <a:t>Direct relationship with brand</a:t>
            </a:r>
          </a:p>
        </p:txBody>
      </p:sp>
      <p:sp>
        <p:nvSpPr>
          <p:cNvPr id="307" name="Bar7"/>
          <p:cNvSpPr/>
          <p:nvPr/>
        </p:nvSpPr>
        <p:spPr>
          <a:xfrm>
            <a:off x="3657600" y="4140200"/>
            <a:ext cx="914400" cy="279400"/>
          </a:xfrm>
          <a:prstGeom prst="roundRect">
            <a:avLst>
              <a:gd name="adj" fmla="val 25000"/>
            </a:avLst>
          </a:prstGeom>
          <a:solidFill>
            <a:srgbClr val="317CF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07" name="Pct7"/>
          <p:cNvSpPr/>
          <p:nvPr/>
        </p:nvSpPr>
        <p:spPr>
          <a:xfrm>
            <a:off x="4663440" y="4102100"/>
            <a:ext cx="54864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20%</a:t>
            </a:r>
          </a:p>
        </p:txBody>
      </p:sp>
      <p:sp>
        <p:nvSpPr>
          <p:cNvPr id="208" name="Label8"/>
          <p:cNvSpPr/>
          <p:nvPr/>
        </p:nvSpPr>
        <p:spPr>
          <a:xfrm>
            <a:off x="91440" y="4533900"/>
            <a:ext cx="347472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400" dirty="0">
                <a:solidFill>
                  <a:srgbClr val="333333"/>
                </a:solidFill>
                <a:latin typeface="Roboto"/>
              </a:rPr>
              <a:t>Ethical / sustainable practices</a:t>
            </a:r>
          </a:p>
        </p:txBody>
      </p:sp>
      <p:sp>
        <p:nvSpPr>
          <p:cNvPr id="308" name="Bar8"/>
          <p:cNvSpPr/>
          <p:nvPr/>
        </p:nvSpPr>
        <p:spPr>
          <a:xfrm>
            <a:off x="3657600" y="4572000"/>
            <a:ext cx="868680" cy="279400"/>
          </a:xfrm>
          <a:prstGeom prst="roundRect">
            <a:avLst>
              <a:gd name="adj" fmla="val 25000"/>
            </a:avLst>
          </a:prstGeom>
          <a:solidFill>
            <a:srgbClr val="317CF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08" name="Pct8"/>
          <p:cNvSpPr/>
          <p:nvPr/>
        </p:nvSpPr>
        <p:spPr>
          <a:xfrm>
            <a:off x="4617720" y="4533900"/>
            <a:ext cx="54864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19%</a:t>
            </a:r>
          </a:p>
        </p:txBody>
      </p:sp>
    </p:spTree>
    <p:extLst>
      <p:ext uri="{BB962C8B-B14F-4D97-AF65-F5344CB8AC3E}">
        <p14:creationId xmlns:p14="http://schemas.microsoft.com/office/powerpoint/2010/main" val="1734792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"/>
          <p:cNvSpPr/>
          <p:nvPr/>
        </p:nvSpPr>
        <p:spPr>
          <a:xfrm>
            <a:off x="368300" y="190500"/>
            <a:ext cx="8382000" cy="508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buNone/>
            </a:pPr>
            <a:r>
              <a:rPr lang="en-US" sz="3200" b="1" dirty="0">
                <a:solidFill>
                  <a:srgbClr val="317CFE"/>
                </a:solidFill>
                <a:latin typeface="Roboto"/>
              </a:rPr>
              <a:t>Trust &amp; Perception</a:t>
            </a:r>
          </a:p>
        </p:txBody>
      </p:sp>
      <p:sp>
        <p:nvSpPr>
          <p:cNvPr id="200" name="Card0"/>
          <p:cNvSpPr/>
          <p:nvPr/>
        </p:nvSpPr>
        <p:spPr>
          <a:xfrm>
            <a:off x="469900" y="952500"/>
            <a:ext cx="2540000" cy="3556000"/>
          </a:xfrm>
          <a:prstGeom prst="roundRect">
            <a:avLst>
              <a:gd name="adj" fmla="val 8000"/>
            </a:avLst>
          </a:prstGeom>
          <a:solidFill>
            <a:srgbClr val="EDF3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00" name="Stat0"/>
          <p:cNvSpPr/>
          <p:nvPr/>
        </p:nvSpPr>
        <p:spPr>
          <a:xfrm>
            <a:off x="660400" y="1143000"/>
            <a:ext cx="2159000" cy="8255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ctr">
              <a:buNone/>
            </a:pPr>
            <a:r>
              <a:rPr lang="en-US" sz="5400" b="1" dirty="0">
                <a:solidFill>
                  <a:srgbClr val="317CFE"/>
                </a:solidFill>
                <a:latin typeface="Roboto"/>
              </a:rPr>
              <a:t>66%</a:t>
            </a:r>
          </a:p>
        </p:txBody>
      </p:sp>
      <p:sp>
        <p:nvSpPr>
          <p:cNvPr id="400" name="Desc0"/>
          <p:cNvSpPr/>
          <p:nvPr/>
        </p:nvSpPr>
        <p:spPr>
          <a:xfrm>
            <a:off x="660400" y="2095500"/>
            <a:ext cx="2159000" cy="127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ctr">
              <a:buNone/>
            </a:pPr>
            <a:r>
              <a:rPr lang="en-US" sz="1500" dirty="0">
                <a:solidFill>
                  <a:srgbClr val="333333"/>
                </a:solidFill>
                <a:latin typeface="Roboto"/>
              </a:rPr>
              <a:t>believe smaller brands are more ethical or socially responsible</a:t>
            </a:r>
          </a:p>
        </p:txBody>
      </p:sp>
      <p:sp>
        <p:nvSpPr>
          <p:cNvPr id="500" name="Sub0"/>
          <p:cNvSpPr/>
          <p:nvPr/>
        </p:nvSpPr>
        <p:spPr>
          <a:xfrm>
            <a:off x="660400" y="3619500"/>
            <a:ext cx="2159000" cy="698500"/>
          </a:xfrm>
          <a:prstGeom prst="rect">
            <a:avLst/>
          </a:prstGeom>
          <a:noFill/>
        </p:spPr>
        <p:txBody>
          <a:bodyPr wrap="square" rtlCol="0" anchor="b"/>
          <a:lstStyle/>
          <a:p>
            <a:pPr algn="ctr">
              <a:buNone/>
            </a:pPr>
            <a:r>
              <a:rPr lang="en-US" sz="1200" dirty="0">
                <a:solidFill>
                  <a:srgbClr val="666666"/>
                </a:solidFill>
                <a:latin typeface="Roboto"/>
              </a:rPr>
              <a:t>20% strongly agree + 46% somewhat agree</a:t>
            </a:r>
          </a:p>
        </p:txBody>
      </p:sp>
      <p:sp>
        <p:nvSpPr>
          <p:cNvPr id="201" name="Card1"/>
          <p:cNvSpPr/>
          <p:nvPr/>
        </p:nvSpPr>
        <p:spPr>
          <a:xfrm>
            <a:off x="3327400" y="952500"/>
            <a:ext cx="2540000" cy="3556000"/>
          </a:xfrm>
          <a:prstGeom prst="roundRect">
            <a:avLst>
              <a:gd name="adj" fmla="val 8000"/>
            </a:avLst>
          </a:prstGeom>
          <a:solidFill>
            <a:srgbClr val="EDF3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01" name="Stat1"/>
          <p:cNvSpPr/>
          <p:nvPr/>
        </p:nvSpPr>
        <p:spPr>
          <a:xfrm>
            <a:off x="3517900" y="1143000"/>
            <a:ext cx="2159000" cy="8255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ctr">
              <a:buNone/>
            </a:pPr>
            <a:r>
              <a:rPr lang="en-US" sz="5400" b="1" dirty="0">
                <a:solidFill>
                  <a:srgbClr val="317CFE"/>
                </a:solidFill>
                <a:latin typeface="Roboto"/>
              </a:rPr>
              <a:t>75%</a:t>
            </a:r>
          </a:p>
        </p:txBody>
      </p:sp>
      <p:sp>
        <p:nvSpPr>
          <p:cNvPr id="401" name="Desc1"/>
          <p:cNvSpPr/>
          <p:nvPr/>
        </p:nvSpPr>
        <p:spPr>
          <a:xfrm>
            <a:off x="3517900" y="2095500"/>
            <a:ext cx="2159000" cy="127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ctr">
              <a:buNone/>
            </a:pPr>
            <a:r>
              <a:rPr lang="en-US" sz="1500" dirty="0">
                <a:solidFill>
                  <a:srgbClr val="333333"/>
                </a:solidFill>
                <a:latin typeface="Roboto"/>
              </a:rPr>
              <a:t>feel smaller brands understand people like them better</a:t>
            </a:r>
          </a:p>
        </p:txBody>
      </p:sp>
      <p:sp>
        <p:nvSpPr>
          <p:cNvPr id="501" name="Sub1"/>
          <p:cNvSpPr/>
          <p:nvPr/>
        </p:nvSpPr>
        <p:spPr>
          <a:xfrm>
            <a:off x="3517900" y="3619500"/>
            <a:ext cx="2159000" cy="698500"/>
          </a:xfrm>
          <a:prstGeom prst="rect">
            <a:avLst/>
          </a:prstGeom>
          <a:noFill/>
        </p:spPr>
        <p:txBody>
          <a:bodyPr wrap="square" rtlCol="0" anchor="b"/>
          <a:lstStyle/>
          <a:p>
            <a:pPr algn="ctr">
              <a:buNone/>
            </a:pPr>
            <a:r>
              <a:rPr lang="en-US" sz="1200" dirty="0">
                <a:solidFill>
                  <a:srgbClr val="666666"/>
                </a:solidFill>
                <a:latin typeface="Roboto"/>
              </a:rPr>
              <a:t>26% strongly agree + 49% somewhat agree</a:t>
            </a:r>
          </a:p>
        </p:txBody>
      </p:sp>
      <p:sp>
        <p:nvSpPr>
          <p:cNvPr id="202" name="Card2"/>
          <p:cNvSpPr/>
          <p:nvPr/>
        </p:nvSpPr>
        <p:spPr>
          <a:xfrm>
            <a:off x="6184900" y="952500"/>
            <a:ext cx="2540000" cy="3556000"/>
          </a:xfrm>
          <a:prstGeom prst="roundRect">
            <a:avLst>
              <a:gd name="adj" fmla="val 8000"/>
            </a:avLst>
          </a:prstGeom>
          <a:solidFill>
            <a:srgbClr val="EDF3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02" name="Stat2"/>
          <p:cNvSpPr/>
          <p:nvPr/>
        </p:nvSpPr>
        <p:spPr>
          <a:xfrm>
            <a:off x="6375400" y="1143000"/>
            <a:ext cx="2159000" cy="8255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ctr">
              <a:buNone/>
            </a:pPr>
            <a:r>
              <a:rPr lang="en-US" sz="5400" b="1" dirty="0">
                <a:solidFill>
                  <a:srgbClr val="317CFE"/>
                </a:solidFill>
                <a:latin typeface="Roboto"/>
              </a:rPr>
              <a:t>53%</a:t>
            </a:r>
          </a:p>
        </p:txBody>
      </p:sp>
      <p:sp>
        <p:nvSpPr>
          <p:cNvPr id="402" name="Desc2"/>
          <p:cNvSpPr/>
          <p:nvPr/>
        </p:nvSpPr>
        <p:spPr>
          <a:xfrm>
            <a:off x="6375400" y="2095500"/>
            <a:ext cx="2159000" cy="127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ctr">
              <a:buNone/>
            </a:pPr>
            <a:r>
              <a:rPr lang="en-US" sz="1500" dirty="0">
                <a:solidFill>
                  <a:srgbClr val="333333"/>
                </a:solidFill>
                <a:latin typeface="Roboto"/>
              </a:rPr>
              <a:t>like supporting smaller brands, but don't always choose them</a:t>
            </a:r>
          </a:p>
        </p:txBody>
      </p:sp>
      <p:sp>
        <p:nvSpPr>
          <p:cNvPr id="502" name="Sub2"/>
          <p:cNvSpPr/>
          <p:nvPr/>
        </p:nvSpPr>
        <p:spPr>
          <a:xfrm>
            <a:off x="6375400" y="3619500"/>
            <a:ext cx="2159000" cy="698500"/>
          </a:xfrm>
          <a:prstGeom prst="rect">
            <a:avLst/>
          </a:prstGeom>
          <a:noFill/>
        </p:spPr>
        <p:txBody>
          <a:bodyPr wrap="square" rtlCol="0" anchor="b"/>
          <a:lstStyle/>
          <a:p>
            <a:pPr algn="ctr">
              <a:buNone/>
            </a:pPr>
            <a:r>
              <a:rPr lang="en-US" sz="1200" dirty="0">
                <a:solidFill>
                  <a:srgbClr val="666666"/>
                </a:solidFill>
                <a:latin typeface="Roboto"/>
              </a:rPr>
              <a:t>The #1 sentiment among respondents</a:t>
            </a:r>
          </a:p>
        </p:txBody>
      </p:sp>
      <p:sp>
        <p:nvSpPr>
          <p:cNvPr id="600" name="InsightBar"/>
          <p:cNvSpPr/>
          <p:nvPr/>
        </p:nvSpPr>
        <p:spPr>
          <a:xfrm>
            <a:off x="469900" y="4635500"/>
            <a:ext cx="8191500" cy="355600"/>
          </a:xfrm>
          <a:prstGeom prst="roundRect">
            <a:avLst>
              <a:gd name="adj" fmla="val 20000"/>
            </a:avLst>
          </a:prstGeom>
          <a:solidFill>
            <a:srgbClr val="1A5BC4"/>
          </a:solidFill>
          <a:ln>
            <a:noFill/>
          </a:ln>
        </p:spPr>
        <p:txBody>
          <a:bodyPr wrap="square" lIns="182880" rtlCol="0" anchor="ctr"/>
          <a:lstStyle/>
          <a:p>
            <a:pPr>
              <a:buNone/>
            </a:pPr>
            <a:r>
              <a:rPr lang="en-US" sz="1400" dirty="0">
                <a:solidFill>
                  <a:srgbClr val="FFFFFF"/>
                </a:solidFill>
                <a:latin typeface="Roboto"/>
              </a:rPr>
              <a:t>Key Insight: Consumers see smaller brands as more authentic, ethical, and personally relevant</a:t>
            </a:r>
          </a:p>
        </p:txBody>
      </p:sp>
    </p:spTree>
    <p:extLst>
      <p:ext uri="{BB962C8B-B14F-4D97-AF65-F5344CB8AC3E}">
        <p14:creationId xmlns:p14="http://schemas.microsoft.com/office/powerpoint/2010/main" val="804689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"/>
          <p:cNvSpPr/>
          <p:nvPr/>
        </p:nvSpPr>
        <p:spPr>
          <a:xfrm>
            <a:off x="368300" y="190500"/>
            <a:ext cx="8382000" cy="508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buNone/>
            </a:pPr>
            <a:r>
              <a:rPr lang="en-US" sz="3200" b="1" dirty="0">
                <a:solidFill>
                  <a:srgbClr val="317CFE"/>
                </a:solidFill>
                <a:latin typeface="Roboto"/>
              </a:rPr>
              <a:t>How Consumers Discover New Brands</a:t>
            </a:r>
          </a:p>
        </p:txBody>
      </p:sp>
      <p:sp>
        <p:nvSpPr>
          <p:cNvPr id="101" name="Subtitle"/>
          <p:cNvSpPr/>
          <p:nvPr/>
        </p:nvSpPr>
        <p:spPr>
          <a:xfrm>
            <a:off x="368300" y="698500"/>
            <a:ext cx="8382000" cy="3175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buNone/>
            </a:pPr>
            <a:r>
              <a:rPr lang="en-US" sz="1400" dirty="0">
                <a:solidFill>
                  <a:srgbClr val="555555"/>
                </a:solidFill>
                <a:latin typeface="Roboto"/>
              </a:rPr>
              <a:t>Where consumers typically discover new brands or products (select all)</a:t>
            </a:r>
          </a:p>
        </p:txBody>
      </p:sp>
      <p:sp>
        <p:nvSpPr>
          <p:cNvPr id="200" name="Label0"/>
          <p:cNvSpPr/>
          <p:nvPr/>
        </p:nvSpPr>
        <p:spPr>
          <a:xfrm>
            <a:off x="127000" y="1079500"/>
            <a:ext cx="3048000" cy="355600"/>
          </a:xfrm>
          <a:prstGeom prst="rect">
            <a:avLst/>
          </a:prstGeom>
          <a:noFill/>
        </p:spPr>
        <p:txBody>
          <a:bodyPr wrap="square" lIns="91440" rIns="91440" rtlCol="0" anchor="ctr"/>
          <a:lstStyle/>
          <a:p>
            <a:pPr algn="r">
              <a:buNone/>
            </a:pPr>
            <a:r>
              <a:rPr lang="en-US" sz="1400" dirty="0">
                <a:solidFill>
                  <a:srgbClr val="333333"/>
                </a:solidFill>
                <a:latin typeface="Roboto"/>
              </a:rPr>
              <a:t>Retail stores</a:t>
            </a:r>
          </a:p>
        </p:txBody>
      </p:sp>
      <p:sp>
        <p:nvSpPr>
          <p:cNvPr id="300" name="Bar0"/>
          <p:cNvSpPr/>
          <p:nvPr/>
        </p:nvSpPr>
        <p:spPr>
          <a:xfrm>
            <a:off x="3238500" y="1117600"/>
            <a:ext cx="2171700" cy="279400"/>
          </a:xfrm>
          <a:prstGeom prst="roundRect">
            <a:avLst>
              <a:gd name="adj" fmla="val 30000"/>
            </a:avLst>
          </a:prstGeom>
          <a:solidFill>
            <a:srgbClr val="317CF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00" name="Pct0"/>
          <p:cNvSpPr/>
          <p:nvPr/>
        </p:nvSpPr>
        <p:spPr>
          <a:xfrm>
            <a:off x="5511800" y="1079500"/>
            <a:ext cx="635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45%</a:t>
            </a:r>
          </a:p>
        </p:txBody>
      </p:sp>
      <p:sp>
        <p:nvSpPr>
          <p:cNvPr id="201" name="Label1"/>
          <p:cNvSpPr/>
          <p:nvPr/>
        </p:nvSpPr>
        <p:spPr>
          <a:xfrm>
            <a:off x="127000" y="1511300"/>
            <a:ext cx="3048000" cy="355600"/>
          </a:xfrm>
          <a:prstGeom prst="rect">
            <a:avLst/>
          </a:prstGeom>
          <a:noFill/>
        </p:spPr>
        <p:txBody>
          <a:bodyPr wrap="square" lIns="91440" rIns="91440" rtlCol="0" anchor="ctr"/>
          <a:lstStyle/>
          <a:p>
            <a:pPr algn="r">
              <a:buNone/>
            </a:pPr>
            <a:r>
              <a:rPr lang="en-US" sz="1400" dirty="0">
                <a:solidFill>
                  <a:srgbClr val="333333"/>
                </a:solidFill>
                <a:latin typeface="Roboto"/>
              </a:rPr>
              <a:t>Word of mouth</a:t>
            </a:r>
          </a:p>
        </p:txBody>
      </p:sp>
      <p:sp>
        <p:nvSpPr>
          <p:cNvPr id="301" name="Bar1"/>
          <p:cNvSpPr/>
          <p:nvPr/>
        </p:nvSpPr>
        <p:spPr>
          <a:xfrm>
            <a:off x="3238500" y="1549400"/>
            <a:ext cx="2123440" cy="279400"/>
          </a:xfrm>
          <a:prstGeom prst="roundRect">
            <a:avLst>
              <a:gd name="adj" fmla="val 30000"/>
            </a:avLst>
          </a:prstGeom>
          <a:solidFill>
            <a:srgbClr val="317CF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01" name="Pct1"/>
          <p:cNvSpPr/>
          <p:nvPr/>
        </p:nvSpPr>
        <p:spPr>
          <a:xfrm>
            <a:off x="5463540" y="1511300"/>
            <a:ext cx="635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44%</a:t>
            </a:r>
          </a:p>
        </p:txBody>
      </p:sp>
      <p:sp>
        <p:nvSpPr>
          <p:cNvPr id="202" name="Label2"/>
          <p:cNvSpPr/>
          <p:nvPr/>
        </p:nvSpPr>
        <p:spPr>
          <a:xfrm>
            <a:off x="127000" y="1943100"/>
            <a:ext cx="3048000" cy="355600"/>
          </a:xfrm>
          <a:prstGeom prst="rect">
            <a:avLst/>
          </a:prstGeom>
          <a:noFill/>
        </p:spPr>
        <p:txBody>
          <a:bodyPr wrap="square" lIns="91440" rIns="91440" rtlCol="0" anchor="ctr"/>
          <a:lstStyle/>
          <a:p>
            <a:pPr algn="r">
              <a:buNone/>
            </a:pPr>
            <a:r>
              <a:rPr lang="en-US" sz="1400" dirty="0">
                <a:solidFill>
                  <a:srgbClr val="333333"/>
                </a:solidFill>
                <a:latin typeface="Roboto"/>
              </a:rPr>
              <a:t>Social media</a:t>
            </a:r>
          </a:p>
        </p:txBody>
      </p:sp>
      <p:sp>
        <p:nvSpPr>
          <p:cNvPr id="302" name="Bar2"/>
          <p:cNvSpPr/>
          <p:nvPr/>
        </p:nvSpPr>
        <p:spPr>
          <a:xfrm>
            <a:off x="3238500" y="1981200"/>
            <a:ext cx="2026920" cy="279400"/>
          </a:xfrm>
          <a:prstGeom prst="roundRect">
            <a:avLst>
              <a:gd name="adj" fmla="val 30000"/>
            </a:avLst>
          </a:prstGeom>
          <a:solidFill>
            <a:srgbClr val="317CF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02" name="Pct2"/>
          <p:cNvSpPr/>
          <p:nvPr/>
        </p:nvSpPr>
        <p:spPr>
          <a:xfrm>
            <a:off x="5367020" y="1943100"/>
            <a:ext cx="635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42%</a:t>
            </a:r>
          </a:p>
        </p:txBody>
      </p:sp>
      <p:sp>
        <p:nvSpPr>
          <p:cNvPr id="203" name="Label3"/>
          <p:cNvSpPr/>
          <p:nvPr/>
        </p:nvSpPr>
        <p:spPr>
          <a:xfrm>
            <a:off x="127000" y="2374900"/>
            <a:ext cx="3048000" cy="355600"/>
          </a:xfrm>
          <a:prstGeom prst="rect">
            <a:avLst/>
          </a:prstGeom>
          <a:noFill/>
        </p:spPr>
        <p:txBody>
          <a:bodyPr wrap="square" lIns="91440" rIns="91440" rtlCol="0" anchor="ctr"/>
          <a:lstStyle/>
          <a:p>
            <a:pPr algn="r">
              <a:buNone/>
            </a:pPr>
            <a:r>
              <a:rPr lang="en-US" sz="1400" dirty="0">
                <a:solidFill>
                  <a:srgbClr val="333333"/>
                </a:solidFill>
                <a:latin typeface="Roboto"/>
              </a:rPr>
              <a:t>Search (Google, Amazon)</a:t>
            </a:r>
          </a:p>
        </p:txBody>
      </p:sp>
      <p:sp>
        <p:nvSpPr>
          <p:cNvPr id="303" name="Bar3"/>
          <p:cNvSpPr/>
          <p:nvPr/>
        </p:nvSpPr>
        <p:spPr>
          <a:xfrm>
            <a:off x="3238500" y="2413000"/>
            <a:ext cx="1882140" cy="279400"/>
          </a:xfrm>
          <a:prstGeom prst="roundRect">
            <a:avLst>
              <a:gd name="adj" fmla="val 30000"/>
            </a:avLst>
          </a:prstGeom>
          <a:solidFill>
            <a:srgbClr val="317CF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03" name="Pct3"/>
          <p:cNvSpPr/>
          <p:nvPr/>
        </p:nvSpPr>
        <p:spPr>
          <a:xfrm>
            <a:off x="5222240" y="2374900"/>
            <a:ext cx="635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39%</a:t>
            </a:r>
          </a:p>
        </p:txBody>
      </p:sp>
      <p:sp>
        <p:nvSpPr>
          <p:cNvPr id="204" name="Label4"/>
          <p:cNvSpPr/>
          <p:nvPr/>
        </p:nvSpPr>
        <p:spPr>
          <a:xfrm>
            <a:off x="127000" y="2806700"/>
            <a:ext cx="3048000" cy="355600"/>
          </a:xfrm>
          <a:prstGeom prst="rect">
            <a:avLst/>
          </a:prstGeom>
          <a:noFill/>
        </p:spPr>
        <p:txBody>
          <a:bodyPr wrap="square" lIns="91440" rIns="91440" rtlCol="0" anchor="ctr"/>
          <a:lstStyle/>
          <a:p>
            <a:pPr algn="r">
              <a:buNone/>
            </a:pPr>
            <a:r>
              <a:rPr lang="en-US" sz="1400" dirty="0">
                <a:solidFill>
                  <a:srgbClr val="333333"/>
                </a:solidFill>
                <a:latin typeface="Roboto"/>
              </a:rPr>
              <a:t>Online ads</a:t>
            </a:r>
          </a:p>
        </p:txBody>
      </p:sp>
      <p:sp>
        <p:nvSpPr>
          <p:cNvPr id="304" name="Bar4"/>
          <p:cNvSpPr/>
          <p:nvPr/>
        </p:nvSpPr>
        <p:spPr>
          <a:xfrm>
            <a:off x="3238500" y="2844800"/>
            <a:ext cx="1447800" cy="279400"/>
          </a:xfrm>
          <a:prstGeom prst="roundRect">
            <a:avLst>
              <a:gd name="adj" fmla="val 30000"/>
            </a:avLst>
          </a:prstGeom>
          <a:solidFill>
            <a:srgbClr val="317CF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04" name="Pct4"/>
          <p:cNvSpPr/>
          <p:nvPr/>
        </p:nvSpPr>
        <p:spPr>
          <a:xfrm>
            <a:off x="4787900" y="2806700"/>
            <a:ext cx="635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30%</a:t>
            </a:r>
          </a:p>
        </p:txBody>
      </p:sp>
      <p:sp>
        <p:nvSpPr>
          <p:cNvPr id="205" name="Label5"/>
          <p:cNvSpPr/>
          <p:nvPr/>
        </p:nvSpPr>
        <p:spPr>
          <a:xfrm>
            <a:off x="127000" y="3238500"/>
            <a:ext cx="3048000" cy="355600"/>
          </a:xfrm>
          <a:prstGeom prst="rect">
            <a:avLst/>
          </a:prstGeom>
          <a:noFill/>
        </p:spPr>
        <p:txBody>
          <a:bodyPr wrap="square" lIns="91440" rIns="91440" rtlCol="0" anchor="ctr"/>
          <a:lstStyle/>
          <a:p>
            <a:pPr algn="r">
              <a:buNone/>
            </a:pPr>
            <a:r>
              <a:rPr lang="en-US" sz="1400" dirty="0">
                <a:solidFill>
                  <a:srgbClr val="333333"/>
                </a:solidFill>
                <a:latin typeface="Roboto"/>
              </a:rPr>
              <a:t>Influencer recommendations</a:t>
            </a:r>
          </a:p>
        </p:txBody>
      </p:sp>
      <p:sp>
        <p:nvSpPr>
          <p:cNvPr id="305" name="Bar5"/>
          <p:cNvSpPr/>
          <p:nvPr/>
        </p:nvSpPr>
        <p:spPr>
          <a:xfrm>
            <a:off x="3238500" y="3276600"/>
            <a:ext cx="965200" cy="279400"/>
          </a:xfrm>
          <a:prstGeom prst="roundRect">
            <a:avLst>
              <a:gd name="adj" fmla="val 30000"/>
            </a:avLst>
          </a:prstGeom>
          <a:solidFill>
            <a:srgbClr val="317CF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05" name="Pct5"/>
          <p:cNvSpPr/>
          <p:nvPr/>
        </p:nvSpPr>
        <p:spPr>
          <a:xfrm>
            <a:off x="4305300" y="3238500"/>
            <a:ext cx="635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20%</a:t>
            </a:r>
          </a:p>
        </p:txBody>
      </p:sp>
      <p:sp>
        <p:nvSpPr>
          <p:cNvPr id="206" name="Label6"/>
          <p:cNvSpPr/>
          <p:nvPr/>
        </p:nvSpPr>
        <p:spPr>
          <a:xfrm>
            <a:off x="127000" y="3670300"/>
            <a:ext cx="3048000" cy="355600"/>
          </a:xfrm>
          <a:prstGeom prst="rect">
            <a:avLst/>
          </a:prstGeom>
          <a:noFill/>
        </p:spPr>
        <p:txBody>
          <a:bodyPr wrap="square" lIns="91440" rIns="91440" rtlCol="0" anchor="ctr"/>
          <a:lstStyle/>
          <a:p>
            <a:pPr algn="r">
              <a:buNone/>
            </a:pPr>
            <a:r>
              <a:rPr lang="en-US" sz="1400" dirty="0">
                <a:solidFill>
                  <a:srgbClr val="333333"/>
                </a:solidFill>
                <a:latin typeface="Roboto"/>
              </a:rPr>
              <a:t>Events, pop-ups, markets</a:t>
            </a:r>
          </a:p>
        </p:txBody>
      </p:sp>
      <p:sp>
        <p:nvSpPr>
          <p:cNvPr id="306" name="Bar6"/>
          <p:cNvSpPr/>
          <p:nvPr/>
        </p:nvSpPr>
        <p:spPr>
          <a:xfrm>
            <a:off x="3238500" y="3708400"/>
            <a:ext cx="916940" cy="279400"/>
          </a:xfrm>
          <a:prstGeom prst="roundRect">
            <a:avLst>
              <a:gd name="adj" fmla="val 30000"/>
            </a:avLst>
          </a:prstGeom>
          <a:solidFill>
            <a:srgbClr val="317CF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06" name="Pct6"/>
          <p:cNvSpPr/>
          <p:nvPr/>
        </p:nvSpPr>
        <p:spPr>
          <a:xfrm>
            <a:off x="4257040" y="3670300"/>
            <a:ext cx="635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19%</a:t>
            </a:r>
          </a:p>
        </p:txBody>
      </p:sp>
      <p:sp>
        <p:nvSpPr>
          <p:cNvPr id="207" name="Label7"/>
          <p:cNvSpPr/>
          <p:nvPr/>
        </p:nvSpPr>
        <p:spPr>
          <a:xfrm>
            <a:off x="127000" y="4102100"/>
            <a:ext cx="3048000" cy="355600"/>
          </a:xfrm>
          <a:prstGeom prst="rect">
            <a:avLst/>
          </a:prstGeom>
          <a:noFill/>
        </p:spPr>
        <p:txBody>
          <a:bodyPr wrap="square" lIns="91440" rIns="91440" rtlCol="0" anchor="ctr"/>
          <a:lstStyle/>
          <a:p>
            <a:pPr algn="r">
              <a:buNone/>
            </a:pPr>
            <a:r>
              <a:rPr lang="en-US" sz="1400" dirty="0">
                <a:solidFill>
                  <a:srgbClr val="333333"/>
                </a:solidFill>
                <a:latin typeface="Roboto"/>
              </a:rPr>
              <a:t>News articles or blogs</a:t>
            </a:r>
          </a:p>
        </p:txBody>
      </p:sp>
      <p:sp>
        <p:nvSpPr>
          <p:cNvPr id="307" name="Bar7"/>
          <p:cNvSpPr/>
          <p:nvPr/>
        </p:nvSpPr>
        <p:spPr>
          <a:xfrm>
            <a:off x="3238500" y="4140200"/>
            <a:ext cx="772160" cy="279400"/>
          </a:xfrm>
          <a:prstGeom prst="roundRect">
            <a:avLst>
              <a:gd name="adj" fmla="val 30000"/>
            </a:avLst>
          </a:prstGeom>
          <a:solidFill>
            <a:srgbClr val="317CF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07" name="Pct7"/>
          <p:cNvSpPr/>
          <p:nvPr/>
        </p:nvSpPr>
        <p:spPr>
          <a:xfrm>
            <a:off x="4112260" y="4102100"/>
            <a:ext cx="635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16%</a:t>
            </a:r>
          </a:p>
        </p:txBody>
      </p:sp>
      <p:sp>
        <p:nvSpPr>
          <p:cNvPr id="208" name="Label8"/>
          <p:cNvSpPr/>
          <p:nvPr/>
        </p:nvSpPr>
        <p:spPr>
          <a:xfrm>
            <a:off x="127000" y="4533900"/>
            <a:ext cx="3048000" cy="355600"/>
          </a:xfrm>
          <a:prstGeom prst="rect">
            <a:avLst/>
          </a:prstGeom>
          <a:noFill/>
        </p:spPr>
        <p:txBody>
          <a:bodyPr wrap="square" lIns="91440" rIns="91440" rtlCol="0" anchor="ctr"/>
          <a:lstStyle/>
          <a:p>
            <a:pPr algn="r">
              <a:buNone/>
            </a:pPr>
            <a:r>
              <a:rPr lang="en-US" sz="1400" dirty="0">
                <a:solidFill>
                  <a:srgbClr val="333333"/>
                </a:solidFill>
                <a:latin typeface="Roboto"/>
              </a:rPr>
              <a:t>Subscription boxes</a:t>
            </a:r>
          </a:p>
        </p:txBody>
      </p:sp>
      <p:sp>
        <p:nvSpPr>
          <p:cNvPr id="308" name="Bar8"/>
          <p:cNvSpPr/>
          <p:nvPr/>
        </p:nvSpPr>
        <p:spPr>
          <a:xfrm>
            <a:off x="3238500" y="4572000"/>
            <a:ext cx="337820" cy="279400"/>
          </a:xfrm>
          <a:prstGeom prst="roundRect">
            <a:avLst>
              <a:gd name="adj" fmla="val 30000"/>
            </a:avLst>
          </a:prstGeom>
          <a:solidFill>
            <a:srgbClr val="317CF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08" name="Pct8"/>
          <p:cNvSpPr/>
          <p:nvPr/>
        </p:nvSpPr>
        <p:spPr>
          <a:xfrm>
            <a:off x="3677920" y="4533900"/>
            <a:ext cx="635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7%</a:t>
            </a:r>
          </a:p>
        </p:txBody>
      </p:sp>
    </p:spTree>
    <p:extLst>
      <p:ext uri="{BB962C8B-B14F-4D97-AF65-F5344CB8AC3E}">
        <p14:creationId xmlns:p14="http://schemas.microsoft.com/office/powerpoint/2010/main" val="2706131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"/>
          <p:cNvSpPr/>
          <p:nvPr/>
        </p:nvSpPr>
        <p:spPr>
          <a:xfrm>
            <a:off x="368300" y="190500"/>
            <a:ext cx="8382000" cy="508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buNone/>
            </a:pPr>
            <a:r>
              <a:rPr lang="en-US" sz="3200" b="1" dirty="0">
                <a:solidFill>
                  <a:srgbClr val="317CFE"/>
                </a:solidFill>
                <a:latin typeface="Roboto"/>
              </a:rPr>
              <a:t>What Drives Trial</a:t>
            </a:r>
          </a:p>
        </p:txBody>
      </p:sp>
      <p:sp>
        <p:nvSpPr>
          <p:cNvPr id="101" name="Subtitle"/>
          <p:cNvSpPr/>
          <p:nvPr/>
        </p:nvSpPr>
        <p:spPr>
          <a:xfrm>
            <a:off x="368300" y="698500"/>
            <a:ext cx="8382000" cy="3175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buNone/>
            </a:pPr>
            <a:r>
              <a:rPr lang="en-US" sz="1400" dirty="0">
                <a:solidFill>
                  <a:srgbClr val="555555"/>
                </a:solidFill>
                <a:latin typeface="Roboto"/>
              </a:rPr>
              <a:t>Factors that most increase likelihood of trying a small or unknown brand (ranked top 3)</a:t>
            </a:r>
          </a:p>
        </p:txBody>
      </p:sp>
      <p:sp>
        <p:nvSpPr>
          <p:cNvPr id="102" name="ColH1"/>
          <p:cNvSpPr/>
          <p:nvPr/>
        </p:nvSpPr>
        <p:spPr>
          <a:xfrm>
            <a:off x="5207000" y="1079500"/>
            <a:ext cx="1270000" cy="2794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Ranked #1</a:t>
            </a:r>
          </a:p>
        </p:txBody>
      </p:sp>
      <p:sp>
        <p:nvSpPr>
          <p:cNvPr id="103" name="ColH2"/>
          <p:cNvSpPr/>
          <p:nvPr/>
        </p:nvSpPr>
        <p:spPr>
          <a:xfrm>
            <a:off x="6731000" y="1079500"/>
            <a:ext cx="1778000" cy="2794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Any Top 3</a:t>
            </a:r>
          </a:p>
        </p:txBody>
      </p:sp>
      <p:sp>
        <p:nvSpPr>
          <p:cNvPr id="200" name="RowBg0"/>
          <p:cNvSpPr/>
          <p:nvPr/>
        </p:nvSpPr>
        <p:spPr>
          <a:xfrm>
            <a:off x="368300" y="1422400"/>
            <a:ext cx="8382000" cy="355600"/>
          </a:xfrm>
          <a:prstGeom prst="rect">
            <a:avLst/>
          </a:prstGeom>
          <a:solidFill>
            <a:srgbClr val="EDF3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00" name="Label0"/>
          <p:cNvSpPr/>
          <p:nvPr/>
        </p:nvSpPr>
        <p:spPr>
          <a:xfrm>
            <a:off x="508000" y="1422400"/>
            <a:ext cx="4572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400" dirty="0">
                <a:solidFill>
                  <a:srgbClr val="333333"/>
                </a:solidFill>
                <a:latin typeface="Roboto"/>
              </a:rPr>
              <a:t>Trusted reviews</a:t>
            </a:r>
          </a:p>
        </p:txBody>
      </p:sp>
      <p:sp>
        <p:nvSpPr>
          <p:cNvPr id="400" name="R1_0"/>
          <p:cNvSpPr/>
          <p:nvPr/>
        </p:nvSpPr>
        <p:spPr>
          <a:xfrm>
            <a:off x="5207000" y="1422400"/>
            <a:ext cx="1270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20%</a:t>
            </a:r>
          </a:p>
        </p:txBody>
      </p:sp>
      <p:sp>
        <p:nvSpPr>
          <p:cNvPr id="500" name="AR_0"/>
          <p:cNvSpPr/>
          <p:nvPr/>
        </p:nvSpPr>
        <p:spPr>
          <a:xfrm>
            <a:off x="6731000" y="1422400"/>
            <a:ext cx="1778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buNone/>
            </a:pPr>
            <a:r>
              <a:rPr lang="en-US" sz="1400" dirty="0">
                <a:solidFill>
                  <a:srgbClr val="555555"/>
                </a:solidFill>
                <a:latin typeface="Roboto"/>
              </a:rPr>
              <a:t>51%</a:t>
            </a:r>
          </a:p>
        </p:txBody>
      </p:sp>
      <p:sp>
        <p:nvSpPr>
          <p:cNvPr id="201" name="RowBg1"/>
          <p:cNvSpPr/>
          <p:nvPr/>
        </p:nvSpPr>
        <p:spPr>
          <a:xfrm>
            <a:off x="368300" y="1841500"/>
            <a:ext cx="8382000" cy="35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01" name="Label1"/>
          <p:cNvSpPr/>
          <p:nvPr/>
        </p:nvSpPr>
        <p:spPr>
          <a:xfrm>
            <a:off x="508000" y="1841500"/>
            <a:ext cx="4572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400" dirty="0">
                <a:solidFill>
                  <a:srgbClr val="333333"/>
                </a:solidFill>
                <a:latin typeface="Roboto"/>
              </a:rPr>
              <a:t>Lower price</a:t>
            </a:r>
          </a:p>
        </p:txBody>
      </p:sp>
      <p:sp>
        <p:nvSpPr>
          <p:cNvPr id="401" name="R1_1"/>
          <p:cNvSpPr/>
          <p:nvPr/>
        </p:nvSpPr>
        <p:spPr>
          <a:xfrm>
            <a:off x="5207000" y="1841500"/>
            <a:ext cx="1270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18%</a:t>
            </a:r>
          </a:p>
        </p:txBody>
      </p:sp>
      <p:sp>
        <p:nvSpPr>
          <p:cNvPr id="501" name="AR_1"/>
          <p:cNvSpPr/>
          <p:nvPr/>
        </p:nvSpPr>
        <p:spPr>
          <a:xfrm>
            <a:off x="6731000" y="1841500"/>
            <a:ext cx="1778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buNone/>
            </a:pPr>
            <a:r>
              <a:rPr lang="en-US" sz="1400" dirty="0">
                <a:solidFill>
                  <a:srgbClr val="555555"/>
                </a:solidFill>
                <a:latin typeface="Roboto"/>
              </a:rPr>
              <a:t>45%</a:t>
            </a:r>
          </a:p>
        </p:txBody>
      </p:sp>
      <p:sp>
        <p:nvSpPr>
          <p:cNvPr id="202" name="RowBg2"/>
          <p:cNvSpPr/>
          <p:nvPr/>
        </p:nvSpPr>
        <p:spPr>
          <a:xfrm>
            <a:off x="368300" y="2260600"/>
            <a:ext cx="8382000" cy="355600"/>
          </a:xfrm>
          <a:prstGeom prst="rect">
            <a:avLst/>
          </a:prstGeom>
          <a:solidFill>
            <a:srgbClr val="EDF3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02" name="Label2"/>
          <p:cNvSpPr/>
          <p:nvPr/>
        </p:nvSpPr>
        <p:spPr>
          <a:xfrm>
            <a:off x="508000" y="2260600"/>
            <a:ext cx="4572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400" dirty="0">
                <a:solidFill>
                  <a:srgbClr val="333333"/>
                </a:solidFill>
                <a:latin typeface="Roboto"/>
              </a:rPr>
              <a:t>Recommended by a friend</a:t>
            </a:r>
          </a:p>
        </p:txBody>
      </p:sp>
      <p:sp>
        <p:nvSpPr>
          <p:cNvPr id="402" name="R1_2"/>
          <p:cNvSpPr/>
          <p:nvPr/>
        </p:nvSpPr>
        <p:spPr>
          <a:xfrm>
            <a:off x="5207000" y="2260600"/>
            <a:ext cx="1270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16%</a:t>
            </a:r>
          </a:p>
        </p:txBody>
      </p:sp>
      <p:sp>
        <p:nvSpPr>
          <p:cNvPr id="502" name="AR_2"/>
          <p:cNvSpPr/>
          <p:nvPr/>
        </p:nvSpPr>
        <p:spPr>
          <a:xfrm>
            <a:off x="6731000" y="2260600"/>
            <a:ext cx="1778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buNone/>
            </a:pPr>
            <a:r>
              <a:rPr lang="en-US" sz="1400" dirty="0">
                <a:solidFill>
                  <a:srgbClr val="555555"/>
                </a:solidFill>
                <a:latin typeface="Roboto"/>
              </a:rPr>
              <a:t>35%</a:t>
            </a:r>
          </a:p>
        </p:txBody>
      </p:sp>
      <p:sp>
        <p:nvSpPr>
          <p:cNvPr id="203" name="RowBg3"/>
          <p:cNvSpPr/>
          <p:nvPr/>
        </p:nvSpPr>
        <p:spPr>
          <a:xfrm>
            <a:off x="368300" y="2679700"/>
            <a:ext cx="8382000" cy="35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03" name="Label3"/>
          <p:cNvSpPr/>
          <p:nvPr/>
        </p:nvSpPr>
        <p:spPr>
          <a:xfrm>
            <a:off x="508000" y="2679700"/>
            <a:ext cx="4572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400" dirty="0">
                <a:solidFill>
                  <a:srgbClr val="333333"/>
                </a:solidFill>
                <a:latin typeface="Roboto"/>
              </a:rPr>
              <a:t>Available at trusted retailer</a:t>
            </a:r>
          </a:p>
        </p:txBody>
      </p:sp>
      <p:sp>
        <p:nvSpPr>
          <p:cNvPr id="403" name="R1_3"/>
          <p:cNvSpPr/>
          <p:nvPr/>
        </p:nvSpPr>
        <p:spPr>
          <a:xfrm>
            <a:off x="5207000" y="2679700"/>
            <a:ext cx="1270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13%</a:t>
            </a:r>
          </a:p>
        </p:txBody>
      </p:sp>
      <p:sp>
        <p:nvSpPr>
          <p:cNvPr id="503" name="AR_3"/>
          <p:cNvSpPr/>
          <p:nvPr/>
        </p:nvSpPr>
        <p:spPr>
          <a:xfrm>
            <a:off x="6731000" y="2679700"/>
            <a:ext cx="1778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buNone/>
            </a:pPr>
            <a:r>
              <a:rPr lang="en-US" sz="1400" dirty="0">
                <a:solidFill>
                  <a:srgbClr val="555555"/>
                </a:solidFill>
                <a:latin typeface="Roboto"/>
              </a:rPr>
              <a:t>42%</a:t>
            </a:r>
          </a:p>
        </p:txBody>
      </p:sp>
      <p:sp>
        <p:nvSpPr>
          <p:cNvPr id="204" name="RowBg4"/>
          <p:cNvSpPr/>
          <p:nvPr/>
        </p:nvSpPr>
        <p:spPr>
          <a:xfrm>
            <a:off x="368300" y="3098800"/>
            <a:ext cx="8382000" cy="355600"/>
          </a:xfrm>
          <a:prstGeom prst="rect">
            <a:avLst/>
          </a:prstGeom>
          <a:solidFill>
            <a:srgbClr val="EDF3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04" name="Label4"/>
          <p:cNvSpPr/>
          <p:nvPr/>
        </p:nvSpPr>
        <p:spPr>
          <a:xfrm>
            <a:off x="508000" y="3098800"/>
            <a:ext cx="4572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400" dirty="0">
                <a:solidFill>
                  <a:srgbClr val="333333"/>
                </a:solidFill>
                <a:latin typeface="Roboto"/>
              </a:rPr>
              <a:t>Trial / sample size</a:t>
            </a:r>
          </a:p>
        </p:txBody>
      </p:sp>
      <p:sp>
        <p:nvSpPr>
          <p:cNvPr id="404" name="R1_4"/>
          <p:cNvSpPr/>
          <p:nvPr/>
        </p:nvSpPr>
        <p:spPr>
          <a:xfrm>
            <a:off x="5207000" y="3098800"/>
            <a:ext cx="1270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13%</a:t>
            </a:r>
          </a:p>
        </p:txBody>
      </p:sp>
      <p:sp>
        <p:nvSpPr>
          <p:cNvPr id="504" name="AR_4"/>
          <p:cNvSpPr/>
          <p:nvPr/>
        </p:nvSpPr>
        <p:spPr>
          <a:xfrm>
            <a:off x="6731000" y="3098800"/>
            <a:ext cx="1778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buNone/>
            </a:pPr>
            <a:r>
              <a:rPr lang="en-US" sz="1400" dirty="0">
                <a:solidFill>
                  <a:srgbClr val="555555"/>
                </a:solidFill>
                <a:latin typeface="Roboto"/>
              </a:rPr>
              <a:t>35%</a:t>
            </a:r>
          </a:p>
        </p:txBody>
      </p:sp>
      <p:sp>
        <p:nvSpPr>
          <p:cNvPr id="205" name="RowBg5"/>
          <p:cNvSpPr/>
          <p:nvPr/>
        </p:nvSpPr>
        <p:spPr>
          <a:xfrm>
            <a:off x="368300" y="3517900"/>
            <a:ext cx="8382000" cy="35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05" name="Label5"/>
          <p:cNvSpPr/>
          <p:nvPr/>
        </p:nvSpPr>
        <p:spPr>
          <a:xfrm>
            <a:off x="508000" y="3517900"/>
            <a:ext cx="4572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400" dirty="0">
                <a:solidFill>
                  <a:srgbClr val="333333"/>
                </a:solidFill>
                <a:latin typeface="Roboto"/>
              </a:rPr>
              <a:t>Easy return policy</a:t>
            </a:r>
          </a:p>
        </p:txBody>
      </p:sp>
      <p:sp>
        <p:nvSpPr>
          <p:cNvPr id="405" name="R1_5"/>
          <p:cNvSpPr/>
          <p:nvPr/>
        </p:nvSpPr>
        <p:spPr>
          <a:xfrm>
            <a:off x="5207000" y="3517900"/>
            <a:ext cx="1270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6%</a:t>
            </a:r>
          </a:p>
        </p:txBody>
      </p:sp>
      <p:sp>
        <p:nvSpPr>
          <p:cNvPr id="505" name="AR_5"/>
          <p:cNvSpPr/>
          <p:nvPr/>
        </p:nvSpPr>
        <p:spPr>
          <a:xfrm>
            <a:off x="6731000" y="3517900"/>
            <a:ext cx="1778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buNone/>
            </a:pPr>
            <a:r>
              <a:rPr lang="en-US" sz="1400" dirty="0">
                <a:solidFill>
                  <a:srgbClr val="555555"/>
                </a:solidFill>
                <a:latin typeface="Roboto"/>
              </a:rPr>
              <a:t>25%</a:t>
            </a:r>
          </a:p>
        </p:txBody>
      </p:sp>
      <p:sp>
        <p:nvSpPr>
          <p:cNvPr id="206" name="RowBg6"/>
          <p:cNvSpPr/>
          <p:nvPr/>
        </p:nvSpPr>
        <p:spPr>
          <a:xfrm>
            <a:off x="368300" y="3937000"/>
            <a:ext cx="8382000" cy="355600"/>
          </a:xfrm>
          <a:prstGeom prst="rect">
            <a:avLst/>
          </a:prstGeom>
          <a:solidFill>
            <a:srgbClr val="EDF3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06" name="Label6"/>
          <p:cNvSpPr/>
          <p:nvPr/>
        </p:nvSpPr>
        <p:spPr>
          <a:xfrm>
            <a:off x="508000" y="3937000"/>
            <a:ext cx="4572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400" dirty="0">
                <a:solidFill>
                  <a:srgbClr val="333333"/>
                </a:solidFill>
                <a:latin typeface="Roboto"/>
              </a:rPr>
              <a:t>Social mission or values</a:t>
            </a:r>
          </a:p>
        </p:txBody>
      </p:sp>
      <p:sp>
        <p:nvSpPr>
          <p:cNvPr id="406" name="R1_6"/>
          <p:cNvSpPr/>
          <p:nvPr/>
        </p:nvSpPr>
        <p:spPr>
          <a:xfrm>
            <a:off x="5207000" y="3937000"/>
            <a:ext cx="1270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5%</a:t>
            </a:r>
          </a:p>
        </p:txBody>
      </p:sp>
      <p:sp>
        <p:nvSpPr>
          <p:cNvPr id="506" name="AR_6"/>
          <p:cNvSpPr/>
          <p:nvPr/>
        </p:nvSpPr>
        <p:spPr>
          <a:xfrm>
            <a:off x="6731000" y="3937000"/>
            <a:ext cx="1778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buNone/>
            </a:pPr>
            <a:r>
              <a:rPr lang="en-US" sz="1400" dirty="0">
                <a:solidFill>
                  <a:srgbClr val="555555"/>
                </a:solidFill>
                <a:latin typeface="Roboto"/>
              </a:rPr>
              <a:t>18%</a:t>
            </a:r>
          </a:p>
        </p:txBody>
      </p:sp>
      <p:sp>
        <p:nvSpPr>
          <p:cNvPr id="207" name="RowBg7"/>
          <p:cNvSpPr/>
          <p:nvPr/>
        </p:nvSpPr>
        <p:spPr>
          <a:xfrm>
            <a:off x="368300" y="4356100"/>
            <a:ext cx="8382000" cy="35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07" name="Label7"/>
          <p:cNvSpPr/>
          <p:nvPr/>
        </p:nvSpPr>
        <p:spPr>
          <a:xfrm>
            <a:off x="508000" y="4356100"/>
            <a:ext cx="4572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400" dirty="0">
                <a:solidFill>
                  <a:srgbClr val="333333"/>
                </a:solidFill>
                <a:latin typeface="Roboto"/>
              </a:rPr>
              <a:t>Media coverage / buzz</a:t>
            </a:r>
          </a:p>
        </p:txBody>
      </p:sp>
      <p:sp>
        <p:nvSpPr>
          <p:cNvPr id="407" name="R1_7"/>
          <p:cNvSpPr/>
          <p:nvPr/>
        </p:nvSpPr>
        <p:spPr>
          <a:xfrm>
            <a:off x="5207000" y="4356100"/>
            <a:ext cx="1270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4%</a:t>
            </a:r>
          </a:p>
        </p:txBody>
      </p:sp>
      <p:sp>
        <p:nvSpPr>
          <p:cNvPr id="507" name="AR_7"/>
          <p:cNvSpPr/>
          <p:nvPr/>
        </p:nvSpPr>
        <p:spPr>
          <a:xfrm>
            <a:off x="6731000" y="4356100"/>
            <a:ext cx="1778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buNone/>
            </a:pPr>
            <a:r>
              <a:rPr lang="en-US" sz="1400" dirty="0">
                <a:solidFill>
                  <a:srgbClr val="555555"/>
                </a:solidFill>
                <a:latin typeface="Roboto"/>
              </a:rPr>
              <a:t>17%</a:t>
            </a:r>
          </a:p>
        </p:txBody>
      </p:sp>
      <p:sp>
        <p:nvSpPr>
          <p:cNvPr id="208" name="RowBg8"/>
          <p:cNvSpPr/>
          <p:nvPr/>
        </p:nvSpPr>
        <p:spPr>
          <a:xfrm>
            <a:off x="368300" y="4775200"/>
            <a:ext cx="8382000" cy="355600"/>
          </a:xfrm>
          <a:prstGeom prst="rect">
            <a:avLst/>
          </a:prstGeom>
          <a:solidFill>
            <a:srgbClr val="EDF3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08" name="Label8"/>
          <p:cNvSpPr/>
          <p:nvPr/>
        </p:nvSpPr>
        <p:spPr>
          <a:xfrm>
            <a:off x="508000" y="4775200"/>
            <a:ext cx="4572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400" dirty="0">
                <a:solidFill>
                  <a:srgbClr val="333333"/>
                </a:solidFill>
                <a:latin typeface="Roboto"/>
              </a:rPr>
              <a:t>Celebrity / influencer endorsement</a:t>
            </a:r>
          </a:p>
        </p:txBody>
      </p:sp>
      <p:sp>
        <p:nvSpPr>
          <p:cNvPr id="408" name="R1_8"/>
          <p:cNvSpPr/>
          <p:nvPr/>
        </p:nvSpPr>
        <p:spPr>
          <a:xfrm>
            <a:off x="5207000" y="4775200"/>
            <a:ext cx="1270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buNone/>
            </a:pPr>
            <a:r>
              <a:rPr lang="en-US" sz="1400" b="1" dirty="0">
                <a:solidFill>
                  <a:srgbClr val="317CFE"/>
                </a:solidFill>
                <a:latin typeface="Roboto"/>
              </a:rPr>
              <a:t>3%</a:t>
            </a:r>
          </a:p>
        </p:txBody>
      </p:sp>
      <p:sp>
        <p:nvSpPr>
          <p:cNvPr id="508" name="AR_8"/>
          <p:cNvSpPr/>
          <p:nvPr/>
        </p:nvSpPr>
        <p:spPr>
          <a:xfrm>
            <a:off x="6731000" y="4775200"/>
            <a:ext cx="1778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buNone/>
            </a:pPr>
            <a:r>
              <a:rPr lang="en-US" sz="1400" dirty="0">
                <a:solidFill>
                  <a:srgbClr val="555555"/>
                </a:solidFill>
                <a:latin typeface="Roboto"/>
              </a:rPr>
              <a:t>10%</a:t>
            </a:r>
          </a:p>
        </p:txBody>
      </p:sp>
    </p:spTree>
    <p:extLst>
      <p:ext uri="{BB962C8B-B14F-4D97-AF65-F5344CB8AC3E}">
        <p14:creationId xmlns:p14="http://schemas.microsoft.com/office/powerpoint/2010/main" val="2712763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"/>
          <p:cNvSpPr/>
          <p:nvPr/>
        </p:nvSpPr>
        <p:spPr>
          <a:xfrm>
            <a:off x="368300" y="190500"/>
            <a:ext cx="8382000" cy="508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buNone/>
            </a:pPr>
            <a:r>
              <a:rPr lang="en-US" sz="3200" b="1" dirty="0">
                <a:solidFill>
                  <a:srgbClr val="317CFE"/>
                </a:solidFill>
                <a:latin typeface="Roboto"/>
              </a:rPr>
              <a:t>Brand Interest: MaxDiff Results</a:t>
            </a:r>
          </a:p>
        </p:txBody>
      </p:sp>
      <p:sp>
        <p:nvSpPr>
          <p:cNvPr id="101" name="Subtitle"/>
          <p:cNvSpPr/>
          <p:nvPr/>
        </p:nvSpPr>
        <p:spPr>
          <a:xfrm>
            <a:off x="368300" y="698500"/>
            <a:ext cx="8382000" cy="3175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buNone/>
            </a:pPr>
            <a:r>
              <a:rPr lang="en-US" sz="1400" dirty="0">
                <a:solidFill>
                  <a:srgbClr val="555555"/>
                </a:solidFill>
                <a:latin typeface="Roboto"/>
              </a:rPr>
              <a:t>"Most interested in trying" average score from $100 gift card MaxDiff exercise</a:t>
            </a:r>
          </a:p>
        </p:txBody>
      </p:sp>
      <p:sp>
        <p:nvSpPr>
          <p:cNvPr id="110" name="RetailH"/>
          <p:cNvSpPr/>
          <p:nvPr/>
        </p:nvSpPr>
        <p:spPr>
          <a:xfrm>
            <a:off x="368300" y="1079500"/>
            <a:ext cx="4064000" cy="317500"/>
          </a:xfrm>
          <a:prstGeom prst="roundRect">
            <a:avLst>
              <a:gd name="adj" fmla="val 20000"/>
            </a:avLst>
          </a:prstGeom>
          <a:solidFill>
            <a:srgbClr val="1A5BC4"/>
          </a:solidFill>
          <a:ln>
            <a:noFill/>
          </a:ln>
        </p:spPr>
        <p:txBody>
          <a:bodyPr wrap="square" rtlCol="0" anchor="ctr"/>
          <a:lstStyle/>
          <a:p>
            <a:pPr algn="ctr">
              <a:buNone/>
            </a:pPr>
            <a:r>
              <a:rPr lang="en-US" sz="1400" b="1" dirty="0">
                <a:solidFill>
                  <a:srgbClr val="FFFFFF"/>
                </a:solidFill>
                <a:latin typeface="Roboto"/>
              </a:rPr>
              <a:t>Retail Brands (n=210)</a:t>
            </a:r>
          </a:p>
        </p:txBody>
      </p:sp>
      <p:sp>
        <p:nvSpPr>
          <p:cNvPr id="111" name="QSRH"/>
          <p:cNvSpPr/>
          <p:nvPr/>
        </p:nvSpPr>
        <p:spPr>
          <a:xfrm>
            <a:off x="4699000" y="1079500"/>
            <a:ext cx="4064000" cy="317500"/>
          </a:xfrm>
          <a:prstGeom prst="roundRect">
            <a:avLst>
              <a:gd name="adj" fmla="val 20000"/>
            </a:avLst>
          </a:prstGeom>
          <a:solidFill>
            <a:srgbClr val="1A5BC4"/>
          </a:solidFill>
          <a:ln>
            <a:noFill/>
          </a:ln>
        </p:spPr>
        <p:txBody>
          <a:bodyPr wrap="square" rtlCol="0" anchor="ctr"/>
          <a:lstStyle/>
          <a:p>
            <a:pPr algn="ctr">
              <a:buNone/>
            </a:pPr>
            <a:r>
              <a:rPr lang="en-US" sz="1400" b="1" dirty="0">
                <a:solidFill>
                  <a:srgbClr val="FFFFFF"/>
                </a:solidFill>
                <a:latin typeface="Roboto"/>
              </a:rPr>
              <a:t>QSR Brands (n=195)</a:t>
            </a:r>
          </a:p>
        </p:txBody>
      </p:sp>
      <p:sp>
        <p:nvSpPr>
          <p:cNvPr id="200" name="RBg0"/>
          <p:cNvSpPr/>
          <p:nvPr/>
        </p:nvSpPr>
        <p:spPr>
          <a:xfrm>
            <a:off x="368300" y="1460500"/>
            <a:ext cx="4064000" cy="254000"/>
          </a:xfrm>
          <a:prstGeom prst="rect">
            <a:avLst/>
          </a:prstGeom>
          <a:solidFill>
            <a:srgbClr val="EDF3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00" name="RN0"/>
          <p:cNvSpPr/>
          <p:nvPr/>
        </p:nvSpPr>
        <p:spPr>
          <a:xfrm>
            <a:off x="444500" y="1460500"/>
            <a:ext cx="2540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200" dirty="0">
                <a:solidFill>
                  <a:srgbClr val="333333"/>
                </a:solidFill>
                <a:latin typeface="Roboto"/>
              </a:rPr>
              <a:t>Amazon Basics</a:t>
            </a:r>
          </a:p>
        </p:txBody>
      </p:sp>
      <p:sp>
        <p:nvSpPr>
          <p:cNvPr id="350" name="RS0"/>
          <p:cNvSpPr/>
          <p:nvPr/>
        </p:nvSpPr>
        <p:spPr>
          <a:xfrm>
            <a:off x="3175000" y="1460500"/>
            <a:ext cx="1143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200" b="1" dirty="0">
                <a:solidFill>
                  <a:srgbClr val="317CFE"/>
                </a:solidFill>
                <a:latin typeface="Roboto"/>
              </a:rPr>
              <a:t>1.61</a:t>
            </a:r>
          </a:p>
        </p:txBody>
      </p:sp>
      <p:sp>
        <p:nvSpPr>
          <p:cNvPr id="201" name="RBg1"/>
          <p:cNvSpPr/>
          <p:nvPr/>
        </p:nvSpPr>
        <p:spPr>
          <a:xfrm>
            <a:off x="368300" y="1752600"/>
            <a:ext cx="4064000" cy="25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01" name="RN1"/>
          <p:cNvSpPr/>
          <p:nvPr/>
        </p:nvSpPr>
        <p:spPr>
          <a:xfrm>
            <a:off x="444500" y="1752600"/>
            <a:ext cx="2540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200" dirty="0">
                <a:solidFill>
                  <a:srgbClr val="333333"/>
                </a:solidFill>
                <a:latin typeface="Roboto"/>
              </a:rPr>
              <a:t>Alo Yoga</a:t>
            </a:r>
          </a:p>
        </p:txBody>
      </p:sp>
      <p:sp>
        <p:nvSpPr>
          <p:cNvPr id="351" name="RS1"/>
          <p:cNvSpPr/>
          <p:nvPr/>
        </p:nvSpPr>
        <p:spPr>
          <a:xfrm>
            <a:off x="3175000" y="1752600"/>
            <a:ext cx="1143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200" b="1" dirty="0">
                <a:solidFill>
                  <a:srgbClr val="317CFE"/>
                </a:solidFill>
                <a:latin typeface="Roboto"/>
              </a:rPr>
              <a:t>1.36</a:t>
            </a:r>
          </a:p>
        </p:txBody>
      </p:sp>
      <p:sp>
        <p:nvSpPr>
          <p:cNvPr id="202" name="RBg2"/>
          <p:cNvSpPr/>
          <p:nvPr/>
        </p:nvSpPr>
        <p:spPr>
          <a:xfrm>
            <a:off x="368300" y="2044700"/>
            <a:ext cx="4064000" cy="254000"/>
          </a:xfrm>
          <a:prstGeom prst="rect">
            <a:avLst/>
          </a:prstGeom>
          <a:solidFill>
            <a:srgbClr val="EDF3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02" name="RN2"/>
          <p:cNvSpPr/>
          <p:nvPr/>
        </p:nvSpPr>
        <p:spPr>
          <a:xfrm>
            <a:off x="444500" y="2044700"/>
            <a:ext cx="2540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200" dirty="0">
                <a:solidFill>
                  <a:srgbClr val="333333"/>
                </a:solidFill>
                <a:latin typeface="Roboto"/>
              </a:rPr>
              <a:t>Lululemon</a:t>
            </a:r>
          </a:p>
        </p:txBody>
      </p:sp>
      <p:sp>
        <p:nvSpPr>
          <p:cNvPr id="352" name="RS2"/>
          <p:cNvSpPr/>
          <p:nvPr/>
        </p:nvSpPr>
        <p:spPr>
          <a:xfrm>
            <a:off x="3175000" y="2044700"/>
            <a:ext cx="1143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200" b="1" dirty="0">
                <a:solidFill>
                  <a:srgbClr val="317CFE"/>
                </a:solidFill>
                <a:latin typeface="Roboto"/>
              </a:rPr>
              <a:t>1.31</a:t>
            </a:r>
          </a:p>
        </p:txBody>
      </p:sp>
      <p:sp>
        <p:nvSpPr>
          <p:cNvPr id="203" name="RBg3"/>
          <p:cNvSpPr/>
          <p:nvPr/>
        </p:nvSpPr>
        <p:spPr>
          <a:xfrm>
            <a:off x="368300" y="2336800"/>
            <a:ext cx="4064000" cy="25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03" name="RN3"/>
          <p:cNvSpPr/>
          <p:nvPr/>
        </p:nvSpPr>
        <p:spPr>
          <a:xfrm>
            <a:off x="444500" y="2336800"/>
            <a:ext cx="2540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200" dirty="0">
                <a:solidFill>
                  <a:srgbClr val="333333"/>
                </a:solidFill>
                <a:latin typeface="Roboto"/>
              </a:rPr>
              <a:t>Gymshark</a:t>
            </a:r>
          </a:p>
        </p:txBody>
      </p:sp>
      <p:sp>
        <p:nvSpPr>
          <p:cNvPr id="353" name="RS3"/>
          <p:cNvSpPr/>
          <p:nvPr/>
        </p:nvSpPr>
        <p:spPr>
          <a:xfrm>
            <a:off x="3175000" y="2336800"/>
            <a:ext cx="1143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200" b="1" dirty="0">
                <a:solidFill>
                  <a:srgbClr val="317CFE"/>
                </a:solidFill>
                <a:latin typeface="Roboto"/>
              </a:rPr>
              <a:t>1.28</a:t>
            </a:r>
          </a:p>
        </p:txBody>
      </p:sp>
      <p:sp>
        <p:nvSpPr>
          <p:cNvPr id="204" name="RBg4"/>
          <p:cNvSpPr/>
          <p:nvPr/>
        </p:nvSpPr>
        <p:spPr>
          <a:xfrm>
            <a:off x="368300" y="2628900"/>
            <a:ext cx="4064000" cy="254000"/>
          </a:xfrm>
          <a:prstGeom prst="rect">
            <a:avLst/>
          </a:prstGeom>
          <a:solidFill>
            <a:srgbClr val="EDF3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04" name="RN4"/>
          <p:cNvSpPr/>
          <p:nvPr/>
        </p:nvSpPr>
        <p:spPr>
          <a:xfrm>
            <a:off x="444500" y="2628900"/>
            <a:ext cx="2540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200" dirty="0">
                <a:solidFill>
                  <a:srgbClr val="333333"/>
                </a:solidFill>
                <a:latin typeface="Roboto"/>
              </a:rPr>
              <a:t>Everlane</a:t>
            </a:r>
          </a:p>
        </p:txBody>
      </p:sp>
      <p:sp>
        <p:nvSpPr>
          <p:cNvPr id="354" name="RS4"/>
          <p:cNvSpPr/>
          <p:nvPr/>
        </p:nvSpPr>
        <p:spPr>
          <a:xfrm>
            <a:off x="3175000" y="2628900"/>
            <a:ext cx="1143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200" b="1" dirty="0">
                <a:solidFill>
                  <a:srgbClr val="317CFE"/>
                </a:solidFill>
                <a:latin typeface="Roboto"/>
              </a:rPr>
              <a:t>1.25</a:t>
            </a:r>
          </a:p>
        </p:txBody>
      </p:sp>
      <p:sp>
        <p:nvSpPr>
          <p:cNvPr id="205" name="RBg5"/>
          <p:cNvSpPr/>
          <p:nvPr/>
        </p:nvSpPr>
        <p:spPr>
          <a:xfrm>
            <a:off x="368300" y="2921000"/>
            <a:ext cx="4064000" cy="25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05" name="RN5"/>
          <p:cNvSpPr/>
          <p:nvPr/>
        </p:nvSpPr>
        <p:spPr>
          <a:xfrm>
            <a:off x="444500" y="2921000"/>
            <a:ext cx="2540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200" dirty="0">
                <a:solidFill>
                  <a:srgbClr val="333333"/>
                </a:solidFill>
                <a:latin typeface="Roboto"/>
              </a:rPr>
              <a:t>Nike</a:t>
            </a:r>
          </a:p>
        </p:txBody>
      </p:sp>
      <p:sp>
        <p:nvSpPr>
          <p:cNvPr id="355" name="RS5"/>
          <p:cNvSpPr/>
          <p:nvPr/>
        </p:nvSpPr>
        <p:spPr>
          <a:xfrm>
            <a:off x="3175000" y="2921000"/>
            <a:ext cx="1143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200" b="1" dirty="0">
                <a:solidFill>
                  <a:srgbClr val="317CFE"/>
                </a:solidFill>
                <a:latin typeface="Roboto"/>
              </a:rPr>
              <a:t>1.24</a:t>
            </a:r>
          </a:p>
        </p:txBody>
      </p:sp>
      <p:sp>
        <p:nvSpPr>
          <p:cNvPr id="206" name="RBg6"/>
          <p:cNvSpPr/>
          <p:nvPr/>
        </p:nvSpPr>
        <p:spPr>
          <a:xfrm>
            <a:off x="368300" y="3213100"/>
            <a:ext cx="4064000" cy="254000"/>
          </a:xfrm>
          <a:prstGeom prst="rect">
            <a:avLst/>
          </a:prstGeom>
          <a:solidFill>
            <a:srgbClr val="EDF3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06" name="RN6"/>
          <p:cNvSpPr/>
          <p:nvPr/>
        </p:nvSpPr>
        <p:spPr>
          <a:xfrm>
            <a:off x="444500" y="3213100"/>
            <a:ext cx="2540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200" dirty="0">
                <a:solidFill>
                  <a:srgbClr val="333333"/>
                </a:solidFill>
                <a:latin typeface="Roboto"/>
              </a:rPr>
              <a:t>Allbirds</a:t>
            </a:r>
          </a:p>
        </p:txBody>
      </p:sp>
      <p:sp>
        <p:nvSpPr>
          <p:cNvPr id="356" name="RS6"/>
          <p:cNvSpPr/>
          <p:nvPr/>
        </p:nvSpPr>
        <p:spPr>
          <a:xfrm>
            <a:off x="3175000" y="3213100"/>
            <a:ext cx="1143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200" b="1" dirty="0">
                <a:solidFill>
                  <a:srgbClr val="317CFE"/>
                </a:solidFill>
                <a:latin typeface="Roboto"/>
              </a:rPr>
              <a:t>1.21</a:t>
            </a:r>
          </a:p>
        </p:txBody>
      </p:sp>
      <p:sp>
        <p:nvSpPr>
          <p:cNvPr id="207" name="RBg7"/>
          <p:cNvSpPr/>
          <p:nvPr/>
        </p:nvSpPr>
        <p:spPr>
          <a:xfrm>
            <a:off x="368300" y="3505200"/>
            <a:ext cx="4064000" cy="25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07" name="RN7"/>
          <p:cNvSpPr/>
          <p:nvPr/>
        </p:nvSpPr>
        <p:spPr>
          <a:xfrm>
            <a:off x="444500" y="3505200"/>
            <a:ext cx="2540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200" dirty="0">
                <a:solidFill>
                  <a:srgbClr val="333333"/>
                </a:solidFill>
                <a:latin typeface="Roboto"/>
              </a:rPr>
              <a:t>Bombas</a:t>
            </a:r>
          </a:p>
        </p:txBody>
      </p:sp>
      <p:sp>
        <p:nvSpPr>
          <p:cNvPr id="357" name="RS7"/>
          <p:cNvSpPr/>
          <p:nvPr/>
        </p:nvSpPr>
        <p:spPr>
          <a:xfrm>
            <a:off x="3175000" y="3505200"/>
            <a:ext cx="1143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200" b="1" dirty="0">
                <a:solidFill>
                  <a:srgbClr val="317CFE"/>
                </a:solidFill>
                <a:latin typeface="Roboto"/>
              </a:rPr>
              <a:t>1.17</a:t>
            </a:r>
          </a:p>
        </p:txBody>
      </p:sp>
      <p:sp>
        <p:nvSpPr>
          <p:cNvPr id="208" name="RBg8"/>
          <p:cNvSpPr/>
          <p:nvPr/>
        </p:nvSpPr>
        <p:spPr>
          <a:xfrm>
            <a:off x="368300" y="3797300"/>
            <a:ext cx="4064000" cy="254000"/>
          </a:xfrm>
          <a:prstGeom prst="rect">
            <a:avLst/>
          </a:prstGeom>
          <a:solidFill>
            <a:srgbClr val="EDF3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08" name="RN8"/>
          <p:cNvSpPr/>
          <p:nvPr/>
        </p:nvSpPr>
        <p:spPr>
          <a:xfrm>
            <a:off x="444500" y="3797300"/>
            <a:ext cx="2540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200" dirty="0">
                <a:solidFill>
                  <a:srgbClr val="333333"/>
                </a:solidFill>
                <a:latin typeface="Roboto"/>
              </a:rPr>
              <a:t>Quince</a:t>
            </a:r>
          </a:p>
        </p:txBody>
      </p:sp>
      <p:sp>
        <p:nvSpPr>
          <p:cNvPr id="358" name="RS8"/>
          <p:cNvSpPr/>
          <p:nvPr/>
        </p:nvSpPr>
        <p:spPr>
          <a:xfrm>
            <a:off x="3175000" y="3797300"/>
            <a:ext cx="1143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200" b="1" dirty="0">
                <a:solidFill>
                  <a:srgbClr val="317CFE"/>
                </a:solidFill>
                <a:latin typeface="Roboto"/>
              </a:rPr>
              <a:t>1.16</a:t>
            </a:r>
          </a:p>
        </p:txBody>
      </p:sp>
      <p:sp>
        <p:nvSpPr>
          <p:cNvPr id="400" name="QBg0"/>
          <p:cNvSpPr/>
          <p:nvPr/>
        </p:nvSpPr>
        <p:spPr>
          <a:xfrm>
            <a:off x="4699000" y="1460500"/>
            <a:ext cx="4064000" cy="254000"/>
          </a:xfrm>
          <a:prstGeom prst="rect">
            <a:avLst/>
          </a:prstGeom>
          <a:solidFill>
            <a:srgbClr val="EDF3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00" name="QN0"/>
          <p:cNvSpPr/>
          <p:nvPr/>
        </p:nvSpPr>
        <p:spPr>
          <a:xfrm>
            <a:off x="4775200" y="1460500"/>
            <a:ext cx="2540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200" dirty="0">
                <a:solidFill>
                  <a:srgbClr val="333333"/>
                </a:solidFill>
                <a:latin typeface="Roboto"/>
              </a:rPr>
              <a:t>Raising Cane's</a:t>
            </a:r>
          </a:p>
        </p:txBody>
      </p:sp>
      <p:sp>
        <p:nvSpPr>
          <p:cNvPr id="550" name="QS0"/>
          <p:cNvSpPr/>
          <p:nvPr/>
        </p:nvSpPr>
        <p:spPr>
          <a:xfrm>
            <a:off x="7493000" y="1460500"/>
            <a:ext cx="1143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200" b="1" dirty="0">
                <a:solidFill>
                  <a:srgbClr val="317CFE"/>
                </a:solidFill>
                <a:latin typeface="Roboto"/>
              </a:rPr>
              <a:t>1.44</a:t>
            </a:r>
          </a:p>
        </p:txBody>
      </p:sp>
      <p:sp>
        <p:nvSpPr>
          <p:cNvPr id="401" name="QBg1"/>
          <p:cNvSpPr/>
          <p:nvPr/>
        </p:nvSpPr>
        <p:spPr>
          <a:xfrm>
            <a:off x="4699000" y="1752600"/>
            <a:ext cx="4064000" cy="25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01" name="QN1"/>
          <p:cNvSpPr/>
          <p:nvPr/>
        </p:nvSpPr>
        <p:spPr>
          <a:xfrm>
            <a:off x="4775200" y="1752600"/>
            <a:ext cx="2540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200" dirty="0">
                <a:solidFill>
                  <a:srgbClr val="333333"/>
                </a:solidFill>
                <a:latin typeface="Roboto"/>
              </a:rPr>
              <a:t>Panera Bread</a:t>
            </a:r>
          </a:p>
        </p:txBody>
      </p:sp>
      <p:sp>
        <p:nvSpPr>
          <p:cNvPr id="551" name="QS1"/>
          <p:cNvSpPr/>
          <p:nvPr/>
        </p:nvSpPr>
        <p:spPr>
          <a:xfrm>
            <a:off x="7493000" y="1752600"/>
            <a:ext cx="1143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200" b="1" dirty="0">
                <a:solidFill>
                  <a:srgbClr val="317CFE"/>
                </a:solidFill>
                <a:latin typeface="Roboto"/>
              </a:rPr>
              <a:t>1.41</a:t>
            </a:r>
          </a:p>
        </p:txBody>
      </p:sp>
      <p:sp>
        <p:nvSpPr>
          <p:cNvPr id="402" name="QBg2"/>
          <p:cNvSpPr/>
          <p:nvPr/>
        </p:nvSpPr>
        <p:spPr>
          <a:xfrm>
            <a:off x="4699000" y="2044700"/>
            <a:ext cx="4064000" cy="254000"/>
          </a:xfrm>
          <a:prstGeom prst="rect">
            <a:avLst/>
          </a:prstGeom>
          <a:solidFill>
            <a:srgbClr val="EDF3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02" name="QN2"/>
          <p:cNvSpPr/>
          <p:nvPr/>
        </p:nvSpPr>
        <p:spPr>
          <a:xfrm>
            <a:off x="4775200" y="2044700"/>
            <a:ext cx="2540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200" dirty="0">
                <a:solidFill>
                  <a:srgbClr val="333333"/>
                </a:solidFill>
                <a:latin typeface="Roboto"/>
              </a:rPr>
              <a:t>Popeyes</a:t>
            </a:r>
          </a:p>
        </p:txBody>
      </p:sp>
      <p:sp>
        <p:nvSpPr>
          <p:cNvPr id="552" name="QS2"/>
          <p:cNvSpPr/>
          <p:nvPr/>
        </p:nvSpPr>
        <p:spPr>
          <a:xfrm>
            <a:off x="7493000" y="2044700"/>
            <a:ext cx="1143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200" b="1" dirty="0">
                <a:solidFill>
                  <a:srgbClr val="317CFE"/>
                </a:solidFill>
                <a:latin typeface="Roboto"/>
              </a:rPr>
              <a:t>1.29</a:t>
            </a:r>
          </a:p>
        </p:txBody>
      </p:sp>
      <p:sp>
        <p:nvSpPr>
          <p:cNvPr id="403" name="QBg3"/>
          <p:cNvSpPr/>
          <p:nvPr/>
        </p:nvSpPr>
        <p:spPr>
          <a:xfrm>
            <a:off x="4699000" y="2336800"/>
            <a:ext cx="4064000" cy="25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03" name="QN3"/>
          <p:cNvSpPr/>
          <p:nvPr/>
        </p:nvSpPr>
        <p:spPr>
          <a:xfrm>
            <a:off x="4775200" y="2336800"/>
            <a:ext cx="2540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200" dirty="0">
                <a:solidFill>
                  <a:srgbClr val="333333"/>
                </a:solidFill>
                <a:latin typeface="Roboto"/>
              </a:rPr>
              <a:t>McDonald's</a:t>
            </a:r>
          </a:p>
        </p:txBody>
      </p:sp>
      <p:sp>
        <p:nvSpPr>
          <p:cNvPr id="553" name="QS3"/>
          <p:cNvSpPr/>
          <p:nvPr/>
        </p:nvSpPr>
        <p:spPr>
          <a:xfrm>
            <a:off x="7493000" y="2336800"/>
            <a:ext cx="1143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200" b="1" dirty="0">
                <a:solidFill>
                  <a:srgbClr val="317CFE"/>
                </a:solidFill>
                <a:latin typeface="Roboto"/>
              </a:rPr>
              <a:t>1.25</a:t>
            </a:r>
          </a:p>
        </p:txBody>
      </p:sp>
      <p:sp>
        <p:nvSpPr>
          <p:cNvPr id="404" name="QBg4"/>
          <p:cNvSpPr/>
          <p:nvPr/>
        </p:nvSpPr>
        <p:spPr>
          <a:xfrm>
            <a:off x="4699000" y="2628900"/>
            <a:ext cx="4064000" cy="254000"/>
          </a:xfrm>
          <a:prstGeom prst="rect">
            <a:avLst/>
          </a:prstGeom>
          <a:solidFill>
            <a:srgbClr val="EDF3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04" name="QN4"/>
          <p:cNvSpPr/>
          <p:nvPr/>
        </p:nvSpPr>
        <p:spPr>
          <a:xfrm>
            <a:off x="4775200" y="2628900"/>
            <a:ext cx="2540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200" dirty="0">
                <a:solidFill>
                  <a:srgbClr val="333333"/>
                </a:solidFill>
                <a:latin typeface="Roboto"/>
              </a:rPr>
              <a:t>Cava</a:t>
            </a:r>
          </a:p>
        </p:txBody>
      </p:sp>
      <p:sp>
        <p:nvSpPr>
          <p:cNvPr id="554" name="QS4"/>
          <p:cNvSpPr/>
          <p:nvPr/>
        </p:nvSpPr>
        <p:spPr>
          <a:xfrm>
            <a:off x="7493000" y="2628900"/>
            <a:ext cx="1143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200" b="1" dirty="0">
                <a:solidFill>
                  <a:srgbClr val="317CFE"/>
                </a:solidFill>
                <a:latin typeface="Roboto"/>
              </a:rPr>
              <a:t>1.24</a:t>
            </a:r>
          </a:p>
        </p:txBody>
      </p:sp>
      <p:sp>
        <p:nvSpPr>
          <p:cNvPr id="405" name="QBg5"/>
          <p:cNvSpPr/>
          <p:nvPr/>
        </p:nvSpPr>
        <p:spPr>
          <a:xfrm>
            <a:off x="4699000" y="2921000"/>
            <a:ext cx="4064000" cy="25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05" name="QN5"/>
          <p:cNvSpPr/>
          <p:nvPr/>
        </p:nvSpPr>
        <p:spPr>
          <a:xfrm>
            <a:off x="4775200" y="2921000"/>
            <a:ext cx="2540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200" dirty="0">
                <a:solidFill>
                  <a:srgbClr val="333333"/>
                </a:solidFill>
                <a:latin typeface="Roboto"/>
              </a:rPr>
              <a:t>Wendy's</a:t>
            </a:r>
          </a:p>
        </p:txBody>
      </p:sp>
      <p:sp>
        <p:nvSpPr>
          <p:cNvPr id="555" name="QS5"/>
          <p:cNvSpPr/>
          <p:nvPr/>
        </p:nvSpPr>
        <p:spPr>
          <a:xfrm>
            <a:off x="7493000" y="2921000"/>
            <a:ext cx="1143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200" b="1" dirty="0">
                <a:solidFill>
                  <a:srgbClr val="317CFE"/>
                </a:solidFill>
                <a:latin typeface="Roboto"/>
              </a:rPr>
              <a:t>1.23</a:t>
            </a:r>
          </a:p>
        </p:txBody>
      </p:sp>
      <p:sp>
        <p:nvSpPr>
          <p:cNvPr id="406" name="QBg6"/>
          <p:cNvSpPr/>
          <p:nvPr/>
        </p:nvSpPr>
        <p:spPr>
          <a:xfrm>
            <a:off x="4699000" y="3213100"/>
            <a:ext cx="4064000" cy="254000"/>
          </a:xfrm>
          <a:prstGeom prst="rect">
            <a:avLst/>
          </a:prstGeom>
          <a:solidFill>
            <a:srgbClr val="EDF3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06" name="QN6"/>
          <p:cNvSpPr/>
          <p:nvPr/>
        </p:nvSpPr>
        <p:spPr>
          <a:xfrm>
            <a:off x="4775200" y="3213100"/>
            <a:ext cx="2540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200" dirty="0">
                <a:solidFill>
                  <a:srgbClr val="333333"/>
                </a:solidFill>
                <a:latin typeface="Roboto"/>
              </a:rPr>
              <a:t>Chipotle</a:t>
            </a:r>
          </a:p>
        </p:txBody>
      </p:sp>
      <p:sp>
        <p:nvSpPr>
          <p:cNvPr id="556" name="QS6"/>
          <p:cNvSpPr/>
          <p:nvPr/>
        </p:nvSpPr>
        <p:spPr>
          <a:xfrm>
            <a:off x="7493000" y="3213100"/>
            <a:ext cx="1143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200" b="1" dirty="0">
                <a:solidFill>
                  <a:srgbClr val="317CFE"/>
                </a:solidFill>
                <a:latin typeface="Roboto"/>
              </a:rPr>
              <a:t>1.21</a:t>
            </a:r>
          </a:p>
        </p:txBody>
      </p:sp>
      <p:sp>
        <p:nvSpPr>
          <p:cNvPr id="407" name="QBg7"/>
          <p:cNvSpPr/>
          <p:nvPr/>
        </p:nvSpPr>
        <p:spPr>
          <a:xfrm>
            <a:off x="4699000" y="3505200"/>
            <a:ext cx="4064000" cy="25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07" name="QN7"/>
          <p:cNvSpPr/>
          <p:nvPr/>
        </p:nvSpPr>
        <p:spPr>
          <a:xfrm>
            <a:off x="4775200" y="3505200"/>
            <a:ext cx="2540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200" dirty="0">
                <a:solidFill>
                  <a:srgbClr val="333333"/>
                </a:solidFill>
                <a:latin typeface="Roboto"/>
              </a:rPr>
              <a:t>Subway</a:t>
            </a:r>
          </a:p>
        </p:txBody>
      </p:sp>
      <p:sp>
        <p:nvSpPr>
          <p:cNvPr id="557" name="QS7"/>
          <p:cNvSpPr/>
          <p:nvPr/>
        </p:nvSpPr>
        <p:spPr>
          <a:xfrm>
            <a:off x="7493000" y="3505200"/>
            <a:ext cx="1143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200" b="1" dirty="0">
                <a:solidFill>
                  <a:srgbClr val="317CFE"/>
                </a:solidFill>
                <a:latin typeface="Roboto"/>
              </a:rPr>
              <a:t>1.21</a:t>
            </a:r>
          </a:p>
        </p:txBody>
      </p:sp>
      <p:sp>
        <p:nvSpPr>
          <p:cNvPr id="408" name="QBg8"/>
          <p:cNvSpPr/>
          <p:nvPr/>
        </p:nvSpPr>
        <p:spPr>
          <a:xfrm>
            <a:off x="4699000" y="3797300"/>
            <a:ext cx="4064000" cy="254000"/>
          </a:xfrm>
          <a:prstGeom prst="rect">
            <a:avLst/>
          </a:prstGeom>
          <a:solidFill>
            <a:srgbClr val="EDF3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08" name="QN8"/>
          <p:cNvSpPr/>
          <p:nvPr/>
        </p:nvSpPr>
        <p:spPr>
          <a:xfrm>
            <a:off x="4775200" y="3797300"/>
            <a:ext cx="2540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200" dirty="0">
                <a:solidFill>
                  <a:srgbClr val="333333"/>
                </a:solidFill>
                <a:latin typeface="Roboto"/>
              </a:rPr>
              <a:t>Sweetgreen</a:t>
            </a:r>
          </a:p>
        </p:txBody>
      </p:sp>
      <p:sp>
        <p:nvSpPr>
          <p:cNvPr id="558" name="QS8"/>
          <p:cNvSpPr/>
          <p:nvPr/>
        </p:nvSpPr>
        <p:spPr>
          <a:xfrm>
            <a:off x="7493000" y="3797300"/>
            <a:ext cx="1143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200" b="1" dirty="0">
                <a:solidFill>
                  <a:srgbClr val="317CFE"/>
                </a:solidFill>
                <a:latin typeface="Roboto"/>
              </a:rPr>
              <a:t>1.20</a:t>
            </a:r>
          </a:p>
        </p:txBody>
      </p:sp>
      <p:sp>
        <p:nvSpPr>
          <p:cNvPr id="409" name="QBg9"/>
          <p:cNvSpPr/>
          <p:nvPr/>
        </p:nvSpPr>
        <p:spPr>
          <a:xfrm>
            <a:off x="4699000" y="4089400"/>
            <a:ext cx="4064000" cy="25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09" name="QN9"/>
          <p:cNvSpPr/>
          <p:nvPr/>
        </p:nvSpPr>
        <p:spPr>
          <a:xfrm>
            <a:off x="4775200" y="4089400"/>
            <a:ext cx="2540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200" dirty="0">
                <a:solidFill>
                  <a:srgbClr val="333333"/>
                </a:solidFill>
                <a:latin typeface="Roboto"/>
              </a:rPr>
              <a:t>Blaze Pizza</a:t>
            </a:r>
          </a:p>
        </p:txBody>
      </p:sp>
      <p:sp>
        <p:nvSpPr>
          <p:cNvPr id="559" name="QS9"/>
          <p:cNvSpPr/>
          <p:nvPr/>
        </p:nvSpPr>
        <p:spPr>
          <a:xfrm>
            <a:off x="7493000" y="4089400"/>
            <a:ext cx="1143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200" b="1" dirty="0">
                <a:solidFill>
                  <a:srgbClr val="317CFE"/>
                </a:solidFill>
                <a:latin typeface="Roboto"/>
              </a:rPr>
              <a:t>1.17</a:t>
            </a:r>
          </a:p>
        </p:txBody>
      </p:sp>
      <p:sp>
        <p:nvSpPr>
          <p:cNvPr id="410" name="QBg10"/>
          <p:cNvSpPr/>
          <p:nvPr/>
        </p:nvSpPr>
        <p:spPr>
          <a:xfrm>
            <a:off x="4699000" y="4381500"/>
            <a:ext cx="4064000" cy="254000"/>
          </a:xfrm>
          <a:prstGeom prst="rect">
            <a:avLst/>
          </a:prstGeom>
          <a:solidFill>
            <a:srgbClr val="EDF3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10" name="QN10"/>
          <p:cNvSpPr/>
          <p:nvPr/>
        </p:nvSpPr>
        <p:spPr>
          <a:xfrm>
            <a:off x="4775200" y="4381500"/>
            <a:ext cx="2540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200" dirty="0">
                <a:solidFill>
                  <a:srgbClr val="333333"/>
                </a:solidFill>
                <a:latin typeface="Roboto"/>
              </a:rPr>
              <a:t>Shake Shack</a:t>
            </a:r>
          </a:p>
        </p:txBody>
      </p:sp>
      <p:sp>
        <p:nvSpPr>
          <p:cNvPr id="560" name="QS10"/>
          <p:cNvSpPr/>
          <p:nvPr/>
        </p:nvSpPr>
        <p:spPr>
          <a:xfrm>
            <a:off x="7493000" y="4381500"/>
            <a:ext cx="1143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200" b="1" dirty="0">
                <a:solidFill>
                  <a:srgbClr val="317CFE"/>
                </a:solidFill>
                <a:latin typeface="Roboto"/>
              </a:rPr>
              <a:t>1.13</a:t>
            </a:r>
          </a:p>
        </p:txBody>
      </p:sp>
      <p:sp>
        <p:nvSpPr>
          <p:cNvPr id="411" name="QBg11"/>
          <p:cNvSpPr/>
          <p:nvPr/>
        </p:nvSpPr>
        <p:spPr>
          <a:xfrm>
            <a:off x="4699000" y="4673600"/>
            <a:ext cx="4064000" cy="25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11" name="QN11"/>
          <p:cNvSpPr/>
          <p:nvPr/>
        </p:nvSpPr>
        <p:spPr>
          <a:xfrm>
            <a:off x="4775200" y="4673600"/>
            <a:ext cx="2540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200" dirty="0">
                <a:solidFill>
                  <a:srgbClr val="333333"/>
                </a:solidFill>
                <a:latin typeface="Roboto"/>
              </a:rPr>
              <a:t>Bojangles</a:t>
            </a:r>
          </a:p>
        </p:txBody>
      </p:sp>
      <p:sp>
        <p:nvSpPr>
          <p:cNvPr id="561" name="QS11"/>
          <p:cNvSpPr/>
          <p:nvPr/>
        </p:nvSpPr>
        <p:spPr>
          <a:xfrm>
            <a:off x="7493000" y="4673600"/>
            <a:ext cx="1143000" cy="254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buNone/>
            </a:pPr>
            <a:r>
              <a:rPr lang="en-US" sz="1200" b="1" dirty="0">
                <a:solidFill>
                  <a:srgbClr val="317CFE"/>
                </a:solidFill>
                <a:latin typeface="Roboto"/>
              </a:rPr>
              <a:t>1.11</a:t>
            </a:r>
          </a:p>
        </p:txBody>
      </p:sp>
    </p:spTree>
    <p:extLst>
      <p:ext uri="{BB962C8B-B14F-4D97-AF65-F5344CB8AC3E}">
        <p14:creationId xmlns:p14="http://schemas.microsoft.com/office/powerpoint/2010/main" val="1228658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"/>
          <p:cNvSpPr/>
          <p:nvPr/>
        </p:nvSpPr>
        <p:spPr>
          <a:xfrm>
            <a:off x="368300" y="190500"/>
            <a:ext cx="8382000" cy="508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buNone/>
            </a:pPr>
            <a:r>
              <a:rPr lang="en-US" sz="3200" b="1" dirty="0">
                <a:solidFill>
                  <a:srgbClr val="317CFE"/>
                </a:solidFill>
                <a:latin typeface="Roboto"/>
              </a:rPr>
              <a:t>Key Takeaways</a:t>
            </a:r>
          </a:p>
        </p:txBody>
      </p:sp>
      <p:sp>
        <p:nvSpPr>
          <p:cNvPr id="200" name="Card0"/>
          <p:cNvSpPr/>
          <p:nvPr/>
        </p:nvSpPr>
        <p:spPr>
          <a:xfrm>
            <a:off x="368300" y="825500"/>
            <a:ext cx="2667000" cy="1651000"/>
          </a:xfrm>
          <a:prstGeom prst="roundRect">
            <a:avLst>
              <a:gd name="adj" fmla="val 6000"/>
            </a:avLst>
          </a:prstGeom>
          <a:solidFill>
            <a:srgbClr val="EDF3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00" name="Num0"/>
          <p:cNvSpPr/>
          <p:nvPr/>
        </p:nvSpPr>
        <p:spPr>
          <a:xfrm>
            <a:off x="520700" y="977900"/>
            <a:ext cx="355600" cy="355600"/>
          </a:xfrm>
          <a:prstGeom prst="ellipse">
            <a:avLst/>
          </a:prstGeom>
          <a:solidFill>
            <a:srgbClr val="317CFE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1200" b="1" dirty="0">
                <a:solidFill>
                  <a:srgbClr val="FFFFFF"/>
                </a:solidFill>
                <a:latin typeface="Roboto"/>
              </a:rPr>
              <a:t>1</a:t>
            </a:r>
          </a:p>
        </p:txBody>
      </p:sp>
      <p:sp>
        <p:nvSpPr>
          <p:cNvPr id="400" name="TTitle0"/>
          <p:cNvSpPr/>
          <p:nvPr/>
        </p:nvSpPr>
        <p:spPr>
          <a:xfrm>
            <a:off x="977900" y="977900"/>
            <a:ext cx="1905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300" b="1" dirty="0">
                <a:solidFill>
                  <a:srgbClr val="333333"/>
                </a:solidFill>
                <a:latin typeface="Roboto"/>
              </a:rPr>
              <a:t>Challenger brands have a real opening</a:t>
            </a:r>
          </a:p>
        </p:txBody>
      </p:sp>
      <p:sp>
        <p:nvSpPr>
          <p:cNvPr id="500" name="TBody0"/>
          <p:cNvSpPr/>
          <p:nvPr/>
        </p:nvSpPr>
        <p:spPr>
          <a:xfrm>
            <a:off x="558800" y="1435100"/>
            <a:ext cx="2286000" cy="9144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l">
              <a:buNone/>
            </a:pPr>
            <a:r>
              <a:rPr lang="en-US" sz="1100" dirty="0">
                <a:solidFill>
                  <a:srgbClr val="555555"/>
                </a:solidFill>
                <a:latin typeface="Roboto"/>
              </a:rPr>
              <a:t>86% of consumers choose smaller brands at least sometimes, and 59% have permanently switched from a big brand.</a:t>
            </a:r>
          </a:p>
        </p:txBody>
      </p:sp>
      <p:sp>
        <p:nvSpPr>
          <p:cNvPr id="201" name="Card1"/>
          <p:cNvSpPr/>
          <p:nvPr/>
        </p:nvSpPr>
        <p:spPr>
          <a:xfrm>
            <a:off x="3162300" y="825500"/>
            <a:ext cx="2667000" cy="1651000"/>
          </a:xfrm>
          <a:prstGeom prst="roundRect">
            <a:avLst>
              <a:gd name="adj" fmla="val 6000"/>
            </a:avLst>
          </a:prstGeom>
          <a:solidFill>
            <a:srgbClr val="EDF3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01" name="Num1"/>
          <p:cNvSpPr/>
          <p:nvPr/>
        </p:nvSpPr>
        <p:spPr>
          <a:xfrm>
            <a:off x="3314700" y="977900"/>
            <a:ext cx="355600" cy="355600"/>
          </a:xfrm>
          <a:prstGeom prst="ellipse">
            <a:avLst/>
          </a:prstGeom>
          <a:solidFill>
            <a:srgbClr val="317CFE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1200" b="1" dirty="0">
                <a:solidFill>
                  <a:srgbClr val="FFFFFF"/>
                </a:solidFill>
                <a:latin typeface="Roboto"/>
              </a:rPr>
              <a:t>2</a:t>
            </a:r>
          </a:p>
        </p:txBody>
      </p:sp>
      <p:sp>
        <p:nvSpPr>
          <p:cNvPr id="401" name="TTitle1"/>
          <p:cNvSpPr/>
          <p:nvPr/>
        </p:nvSpPr>
        <p:spPr>
          <a:xfrm>
            <a:off x="3771900" y="977900"/>
            <a:ext cx="1905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300" b="1" dirty="0">
                <a:solidFill>
                  <a:srgbClr val="333333"/>
                </a:solidFill>
                <a:latin typeface="Roboto"/>
              </a:rPr>
              <a:t>Value is the top motivator, but it's not just about price</a:t>
            </a:r>
          </a:p>
        </p:txBody>
      </p:sp>
      <p:sp>
        <p:nvSpPr>
          <p:cNvPr id="501" name="TBody1"/>
          <p:cNvSpPr/>
          <p:nvPr/>
        </p:nvSpPr>
        <p:spPr>
          <a:xfrm>
            <a:off x="3352800" y="1435100"/>
            <a:ext cx="2286000" cy="9144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l">
              <a:buNone/>
            </a:pPr>
            <a:r>
              <a:rPr lang="en-US" sz="1100" dirty="0">
                <a:solidFill>
                  <a:srgbClr val="555555"/>
                </a:solidFill>
                <a:latin typeface="Roboto"/>
              </a:rPr>
              <a:t>52% cite lower prices, but curiosity (38%), unique products (39%), and supporting small business (36%) are close behind.</a:t>
            </a:r>
          </a:p>
        </p:txBody>
      </p:sp>
      <p:sp>
        <p:nvSpPr>
          <p:cNvPr id="202" name="Card2"/>
          <p:cNvSpPr/>
          <p:nvPr/>
        </p:nvSpPr>
        <p:spPr>
          <a:xfrm>
            <a:off x="5956300" y="825500"/>
            <a:ext cx="2667000" cy="1651000"/>
          </a:xfrm>
          <a:prstGeom prst="roundRect">
            <a:avLst>
              <a:gd name="adj" fmla="val 6000"/>
            </a:avLst>
          </a:prstGeom>
          <a:solidFill>
            <a:srgbClr val="EDF3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02" name="Num2"/>
          <p:cNvSpPr/>
          <p:nvPr/>
        </p:nvSpPr>
        <p:spPr>
          <a:xfrm>
            <a:off x="6108700" y="977900"/>
            <a:ext cx="355600" cy="355600"/>
          </a:xfrm>
          <a:prstGeom prst="ellipse">
            <a:avLst/>
          </a:prstGeom>
          <a:solidFill>
            <a:srgbClr val="317CFE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1200" b="1" dirty="0">
                <a:solidFill>
                  <a:srgbClr val="FFFFFF"/>
                </a:solidFill>
                <a:latin typeface="Roboto"/>
              </a:rPr>
              <a:t>3</a:t>
            </a:r>
          </a:p>
        </p:txBody>
      </p:sp>
      <p:sp>
        <p:nvSpPr>
          <p:cNvPr id="402" name="TTitle2"/>
          <p:cNvSpPr/>
          <p:nvPr/>
        </p:nvSpPr>
        <p:spPr>
          <a:xfrm>
            <a:off x="6565900" y="977900"/>
            <a:ext cx="1905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300" b="1" dirty="0">
                <a:solidFill>
                  <a:srgbClr val="333333"/>
                </a:solidFill>
                <a:latin typeface="Roboto"/>
              </a:rPr>
              <a:t>Trust is the key barrier to conversion</a:t>
            </a:r>
          </a:p>
        </p:txBody>
      </p:sp>
      <p:sp>
        <p:nvSpPr>
          <p:cNvPr id="502" name="TBody2"/>
          <p:cNvSpPr/>
          <p:nvPr/>
        </p:nvSpPr>
        <p:spPr>
          <a:xfrm>
            <a:off x="6146800" y="1435100"/>
            <a:ext cx="2286000" cy="9144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l">
              <a:buNone/>
            </a:pPr>
            <a:r>
              <a:rPr lang="en-US" sz="1100" dirty="0">
                <a:solidFill>
                  <a:srgbClr val="555555"/>
                </a:solidFill>
                <a:latin typeface="Roboto"/>
              </a:rPr>
              <a:t>Trusted reviews (20%) and lower price (18%) are the top trial drivers. Being in a trusted retailer matters most for sustained adoption (42% any top 3).</a:t>
            </a:r>
          </a:p>
        </p:txBody>
      </p:sp>
      <p:sp>
        <p:nvSpPr>
          <p:cNvPr id="203" name="Card3"/>
          <p:cNvSpPr/>
          <p:nvPr/>
        </p:nvSpPr>
        <p:spPr>
          <a:xfrm>
            <a:off x="368300" y="2667000"/>
            <a:ext cx="4191000" cy="1651000"/>
          </a:xfrm>
          <a:prstGeom prst="roundRect">
            <a:avLst>
              <a:gd name="adj" fmla="val 6000"/>
            </a:avLst>
          </a:prstGeom>
          <a:solidFill>
            <a:srgbClr val="EDF3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03" name="Num3"/>
          <p:cNvSpPr/>
          <p:nvPr/>
        </p:nvSpPr>
        <p:spPr>
          <a:xfrm>
            <a:off x="520700" y="2819400"/>
            <a:ext cx="355600" cy="355600"/>
          </a:xfrm>
          <a:prstGeom prst="ellipse">
            <a:avLst/>
          </a:prstGeom>
          <a:solidFill>
            <a:srgbClr val="317CFE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1200" b="1" dirty="0">
                <a:solidFill>
                  <a:srgbClr val="FFFFFF"/>
                </a:solidFill>
                <a:latin typeface="Roboto"/>
              </a:rPr>
              <a:t>4</a:t>
            </a:r>
          </a:p>
        </p:txBody>
      </p:sp>
      <p:sp>
        <p:nvSpPr>
          <p:cNvPr id="403" name="TTitle3"/>
          <p:cNvSpPr/>
          <p:nvPr/>
        </p:nvSpPr>
        <p:spPr>
          <a:xfrm>
            <a:off x="977900" y="2819400"/>
            <a:ext cx="3429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300" b="1" dirty="0">
                <a:solidFill>
                  <a:srgbClr val="333333"/>
                </a:solidFill>
                <a:latin typeface="Roboto"/>
              </a:rPr>
              <a:t>Smaller brands own the authenticity narrative</a:t>
            </a:r>
          </a:p>
        </p:txBody>
      </p:sp>
      <p:sp>
        <p:nvSpPr>
          <p:cNvPr id="503" name="TBody3"/>
          <p:cNvSpPr/>
          <p:nvPr/>
        </p:nvSpPr>
        <p:spPr>
          <a:xfrm>
            <a:off x="558800" y="3276600"/>
            <a:ext cx="3810000" cy="9144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l">
              <a:buNone/>
            </a:pPr>
            <a:r>
              <a:rPr lang="en-US" sz="1100" dirty="0">
                <a:solidFill>
                  <a:srgbClr val="555555"/>
                </a:solidFill>
                <a:latin typeface="Roboto"/>
              </a:rPr>
              <a:t>66% see smaller brands as more ethical, and 75% feel they're better understood by smaller brands than large corporations.</a:t>
            </a:r>
          </a:p>
        </p:txBody>
      </p:sp>
      <p:sp>
        <p:nvSpPr>
          <p:cNvPr id="204" name="Card4"/>
          <p:cNvSpPr/>
          <p:nvPr/>
        </p:nvSpPr>
        <p:spPr>
          <a:xfrm>
            <a:off x="4686300" y="2667000"/>
            <a:ext cx="3937000" cy="1651000"/>
          </a:xfrm>
          <a:prstGeom prst="roundRect">
            <a:avLst>
              <a:gd name="adj" fmla="val 6000"/>
            </a:avLst>
          </a:prstGeom>
          <a:solidFill>
            <a:srgbClr val="EDF3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04" name="Num4"/>
          <p:cNvSpPr/>
          <p:nvPr/>
        </p:nvSpPr>
        <p:spPr>
          <a:xfrm>
            <a:off x="4838700" y="2819400"/>
            <a:ext cx="355600" cy="355600"/>
          </a:xfrm>
          <a:prstGeom prst="ellipse">
            <a:avLst/>
          </a:prstGeom>
          <a:solidFill>
            <a:srgbClr val="317CFE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1200" b="1" dirty="0">
                <a:solidFill>
                  <a:srgbClr val="FFFFFF"/>
                </a:solidFill>
                <a:latin typeface="Roboto"/>
              </a:rPr>
              <a:t>5</a:t>
            </a:r>
          </a:p>
        </p:txBody>
      </p:sp>
      <p:sp>
        <p:nvSpPr>
          <p:cNvPr id="404" name="TTitle4"/>
          <p:cNvSpPr/>
          <p:nvPr/>
        </p:nvSpPr>
        <p:spPr>
          <a:xfrm>
            <a:off x="5295900" y="2819400"/>
            <a:ext cx="3175000" cy="355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>
              <a:buNone/>
            </a:pPr>
            <a:r>
              <a:rPr lang="en-US" sz="1300" b="1" dirty="0">
                <a:solidFill>
                  <a:srgbClr val="333333"/>
                </a:solidFill>
                <a:latin typeface="Roboto"/>
              </a:rPr>
              <a:t>Discovery happens everywhere, but brick-and-mortar leads</a:t>
            </a:r>
          </a:p>
        </p:txBody>
      </p:sp>
      <p:sp>
        <p:nvSpPr>
          <p:cNvPr id="504" name="TBody4"/>
          <p:cNvSpPr/>
          <p:nvPr/>
        </p:nvSpPr>
        <p:spPr>
          <a:xfrm>
            <a:off x="4876800" y="3276600"/>
            <a:ext cx="3556000" cy="9144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l">
              <a:buNone/>
            </a:pPr>
            <a:r>
              <a:rPr lang="en-US" sz="1100" dirty="0">
                <a:solidFill>
                  <a:srgbClr val="555555"/>
                </a:solidFill>
                <a:latin typeface="Roboto"/>
              </a:rPr>
              <a:t>Retail stores (45%), word of mouth (44%), and social media (42%) are the top three discovery channels.</a:t>
            </a:r>
          </a:p>
        </p:txBody>
      </p:sp>
    </p:spTree>
    <p:extLst>
      <p:ext uri="{BB962C8B-B14F-4D97-AF65-F5344CB8AC3E}">
        <p14:creationId xmlns:p14="http://schemas.microsoft.com/office/powerpoint/2010/main" val="1702902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212324"/>
      </a:dk1>
      <a:lt1>
        <a:srgbClr val="317CFE"/>
      </a:lt1>
      <a:dk2>
        <a:srgbClr val="A3BAE6"/>
      </a:dk2>
      <a:lt2>
        <a:srgbClr val="FFFEFA"/>
      </a:lt2>
      <a:accent1>
        <a:srgbClr val="DBD2C8"/>
      </a:accent1>
      <a:accent2>
        <a:srgbClr val="FF6752"/>
      </a:accent2>
      <a:accent3>
        <a:srgbClr val="31CA90"/>
      </a:accent3>
      <a:accent4>
        <a:srgbClr val="317CFE"/>
      </a:accent4>
      <a:accent5>
        <a:srgbClr val="FFF7ED"/>
      </a:accent5>
      <a:accent6>
        <a:srgbClr val="586680"/>
      </a:accent6>
      <a:hlink>
        <a:srgbClr val="317CFE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9DD6804-9FD8-B345-A9C6-B5E6762E6E63}">
  <we:reference id="wa200010001" version="1.0.0.1" store="en-US" storeType="OMEX"/>
  <we:alternateReferences>
    <we:reference id="WA200010001" version="1.0.0.1" store="" storeType="OMEX"/>
  </we:alternateReferences>
  <we:properties>
    <we:property name="claude.fileId" value="&quot;1208d21b-e44b-459a-94de-3333ccce84c8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764</Words>
  <Application>Microsoft Macintosh PowerPoint</Application>
  <PresentationFormat>On-screen Show (16:9)</PresentationFormat>
  <Paragraphs>191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Roboto</vt:lpstr>
      <vt:lpstr>Arial</vt:lpstr>
      <vt:lpstr>Roboto Light</vt:lpstr>
      <vt:lpstr>Roboto Medium</vt:lpstr>
      <vt:lpstr>Office Theme</vt:lpstr>
      <vt:lpstr>Challenger Brands. Consumer Insights.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Tom Weiss</cp:lastModifiedBy>
  <cp:revision>1</cp:revision>
  <dcterms:modified xsi:type="dcterms:W3CDTF">2026-04-13T08:00:56Z</dcterms:modified>
</cp:coreProperties>
</file>